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8" r:id="rId2"/>
    <p:sldId id="259" r:id="rId3"/>
    <p:sldId id="261" r:id="rId4"/>
    <p:sldId id="263" r:id="rId5"/>
    <p:sldId id="264" r:id="rId6"/>
    <p:sldId id="283" r:id="rId7"/>
    <p:sldId id="284" r:id="rId8"/>
    <p:sldId id="285" r:id="rId9"/>
    <p:sldId id="280" r:id="rId10"/>
    <p:sldId id="286" r:id="rId11"/>
    <p:sldId id="287" r:id="rId12"/>
    <p:sldId id="276" r:id="rId13"/>
    <p:sldId id="294" r:id="rId14"/>
    <p:sldId id="279" r:id="rId15"/>
    <p:sldId id="260" r:id="rId16"/>
    <p:sldId id="288" r:id="rId17"/>
    <p:sldId id="257" r:id="rId18"/>
    <p:sldId id="289" r:id="rId19"/>
    <p:sldId id="290" r:id="rId20"/>
    <p:sldId id="291" r:id="rId21"/>
    <p:sldId id="292" r:id="rId22"/>
    <p:sldId id="274" r:id="rId23"/>
    <p:sldId id="277" r:id="rId24"/>
    <p:sldId id="293" r:id="rId25"/>
    <p:sldId id="275" r:id="rId26"/>
    <p:sldId id="295" r:id="rId27"/>
    <p:sldId id="296"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4A7B"/>
    <a:srgbClr val="E36C0A"/>
    <a:srgbClr val="FF0000"/>
    <a:srgbClr val="FFFF00"/>
    <a:srgbClr val="007600"/>
    <a:srgbClr val="3737FF"/>
    <a:srgbClr val="5B5BFF"/>
    <a:srgbClr val="000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8223" autoAdjust="0"/>
  </p:normalViewPr>
  <p:slideViewPr>
    <p:cSldViewPr snapToGrid="0">
      <p:cViewPr varScale="1">
        <p:scale>
          <a:sx n="80" d="100"/>
          <a:sy n="80" d="100"/>
        </p:scale>
        <p:origin x="840" y="84"/>
      </p:cViewPr>
      <p:guideLst>
        <p:guide orient="horz" pos="2160"/>
        <p:guide pos="2880"/>
      </p:guideLst>
    </p:cSldViewPr>
  </p:slideViewPr>
  <p:notesTextViewPr>
    <p:cViewPr>
      <p:scale>
        <a:sx n="100" d="100"/>
        <a:sy n="100" d="100"/>
      </p:scale>
      <p:origin x="0" y="-72"/>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3BC92B-20E3-4759-9EA2-4291CE070368}" type="datetimeFigureOut">
              <a:rPr lang="en-GB" smtClean="0"/>
              <a:t>07/09/2021</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E7C73D-9F36-4409-AC4D-B1068866F4E0}" type="slidenum">
              <a:rPr lang="en-GB" smtClean="0"/>
              <a:t>‹#›</a:t>
            </a:fld>
            <a:endParaRPr lang="en-GB" dirty="0"/>
          </a:p>
        </p:txBody>
      </p:sp>
    </p:spTree>
    <p:extLst>
      <p:ext uri="{BB962C8B-B14F-4D97-AF65-F5344CB8AC3E}">
        <p14:creationId xmlns:p14="http://schemas.microsoft.com/office/powerpoint/2010/main" val="2544129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600"/>
              </a:spcAft>
            </a:pPr>
            <a:r>
              <a:rPr lang="en-GB" sz="2800" b="0" i="0" dirty="0">
                <a:latin typeface="Verdana" panose="020B0604030504040204" pitchFamily="34" charset="0"/>
                <a:ea typeface="Verdana" panose="020B0604030504040204" pitchFamily="34" charset="0"/>
              </a:rPr>
              <a:t>The boxes containing</a:t>
            </a:r>
            <a:r>
              <a:rPr lang="en-GB" sz="2800" b="0" i="0" baseline="0" dirty="0">
                <a:latin typeface="Verdana" panose="020B0604030504040204" pitchFamily="34" charset="0"/>
                <a:ea typeface="Verdana" panose="020B0604030504040204" pitchFamily="34" charset="0"/>
              </a:rPr>
              <a:t> the titles of the diagnostic question</a:t>
            </a:r>
            <a:r>
              <a:rPr lang="en-GB" sz="2000" b="0" i="0" baseline="0" dirty="0">
                <a:latin typeface="+mn-lt"/>
                <a:ea typeface="+mn-ea"/>
              </a:rPr>
              <a:t>s and response activities are clickable links that will take you to the starting slide for each activity in this presentation.</a:t>
            </a:r>
          </a:p>
          <a:p>
            <a:pPr algn="l">
              <a:spcAft>
                <a:spcPts val="600"/>
              </a:spcAft>
            </a:pPr>
            <a:endParaRPr lang="en-GB" sz="2000" b="0" i="0" baseline="0" dirty="0">
              <a:solidFill>
                <a:schemeClr val="tx1"/>
              </a:solidFill>
              <a:latin typeface="+mn-lt"/>
              <a:ea typeface="+mn-ea"/>
            </a:endParaRPr>
          </a:p>
          <a:p>
            <a:pPr marL="171450" indent="-171450" algn="l">
              <a:spcAft>
                <a:spcPts val="600"/>
              </a:spcAft>
              <a:buFont typeface="Arial" panose="020B0604020202020204" pitchFamily="34" charset="0"/>
              <a:buChar char="•"/>
            </a:pPr>
            <a:r>
              <a:rPr lang="en-GB" sz="2000" b="0" i="0" baseline="0" dirty="0">
                <a:solidFill>
                  <a:schemeClr val="tx1"/>
                </a:solidFill>
                <a:latin typeface="+mn-lt"/>
                <a:ea typeface="+mn-ea"/>
              </a:rPr>
              <a:t>In edit mode, hold down the Ctrl key and left-click the box.</a:t>
            </a:r>
          </a:p>
          <a:p>
            <a:pPr marL="171450" indent="-171450" algn="l">
              <a:spcAft>
                <a:spcPts val="600"/>
              </a:spcAft>
              <a:buFont typeface="Arial" panose="020B0604020202020204" pitchFamily="34" charset="0"/>
              <a:buChar char="•"/>
            </a:pPr>
            <a:r>
              <a:rPr lang="en-GB" sz="2000" b="0" i="0" baseline="0" dirty="0">
                <a:solidFill>
                  <a:schemeClr val="tx1"/>
                </a:solidFill>
                <a:latin typeface="+mn-lt"/>
                <a:ea typeface="+mn-ea"/>
              </a:rPr>
              <a:t>In slide show mode, simply left-click the box.</a:t>
            </a:r>
          </a:p>
          <a:p>
            <a:pPr algn="l">
              <a:spcAft>
                <a:spcPts val="600"/>
              </a:spcAft>
            </a:pPr>
            <a:endParaRPr lang="en-GB" sz="2000" b="0" i="0" baseline="0" dirty="0">
              <a:solidFill>
                <a:schemeClr val="tx1"/>
              </a:solidFill>
              <a:latin typeface="+mn-lt"/>
              <a:ea typeface="+mn-ea"/>
            </a:endParaRPr>
          </a:p>
          <a:p>
            <a:pPr algn="l">
              <a:spcAft>
                <a:spcPts val="600"/>
              </a:spcAft>
            </a:pPr>
            <a:r>
              <a:rPr lang="en-GB" sz="2000" b="0" i="0" baseline="0">
                <a:solidFill>
                  <a:schemeClr val="tx1"/>
                </a:solidFill>
              </a:rPr>
              <a:t>Click the ‘Home’ button at the top right of the final slide of each activity to return here.</a:t>
            </a:r>
            <a:endParaRPr lang="en-GB" sz="2000" b="0" i="0" baseline="0" dirty="0">
              <a:solidFill>
                <a:schemeClr val="tx1"/>
              </a:solidFill>
            </a:endParaRPr>
          </a:p>
        </p:txBody>
      </p:sp>
      <p:sp>
        <p:nvSpPr>
          <p:cNvPr id="4" name="Slide Number Placeholder 3"/>
          <p:cNvSpPr>
            <a:spLocks noGrp="1"/>
          </p:cNvSpPr>
          <p:nvPr>
            <p:ph type="sldNum" sz="quarter" idx="10"/>
          </p:nvPr>
        </p:nvSpPr>
        <p:spPr/>
        <p:txBody>
          <a:bodyPr/>
          <a:lstStyle/>
          <a:p>
            <a:fld id="{6DE7C73D-9F36-4409-AC4D-B1068866F4E0}" type="slidenum">
              <a:rPr lang="en-GB" smtClean="0"/>
              <a:t>1</a:t>
            </a:fld>
            <a:endParaRPr lang="en-GB"/>
          </a:p>
        </p:txBody>
      </p:sp>
    </p:spTree>
    <p:extLst>
      <p:ext uri="{BB962C8B-B14F-4D97-AF65-F5344CB8AC3E}">
        <p14:creationId xmlns:p14="http://schemas.microsoft.com/office/powerpoint/2010/main" val="795773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PSL6.1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predict how blue light refracts as it passes through a prism with three 60</a:t>
            </a:r>
            <a:r>
              <a:rPr lang="en-GB" sz="1200" kern="1200" baseline="30000" dirty="0">
                <a:solidFill>
                  <a:schemeClr val="tx1"/>
                </a:solidFill>
                <a:effectLst/>
                <a:latin typeface="+mn-lt"/>
                <a:ea typeface="+mn-ea"/>
                <a:cs typeface="+mn-cs"/>
              </a:rPr>
              <a:t>o</a:t>
            </a:r>
            <a:r>
              <a:rPr lang="en-GB" sz="1200" kern="1200" dirty="0">
                <a:solidFill>
                  <a:schemeClr val="tx1"/>
                </a:solidFill>
                <a:effectLst/>
                <a:latin typeface="+mn-lt"/>
                <a:ea typeface="+mn-ea"/>
                <a:cs typeface="+mn-cs"/>
              </a:rPr>
              <a:t> angles.</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refraction of light cannot be worked out and needs to be remembered for each situation; and all colours of light travel at the same speed in a particular transparent medium.</a:t>
            </a:r>
          </a:p>
          <a:p>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light refracts at boundary because its speed has changed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10</a:t>
            </a:fld>
            <a:endParaRPr lang="en-GB"/>
          </a:p>
        </p:txBody>
      </p:sp>
    </p:spTree>
    <p:extLst>
      <p:ext uri="{BB962C8B-B14F-4D97-AF65-F5344CB8AC3E}">
        <p14:creationId xmlns:p14="http://schemas.microsoft.com/office/powerpoint/2010/main" val="41145516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B</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11</a:t>
            </a:fld>
            <a:endParaRPr lang="en-GB" dirty="0"/>
          </a:p>
        </p:txBody>
      </p:sp>
    </p:spTree>
    <p:extLst>
      <p:ext uri="{BB962C8B-B14F-4D97-AF65-F5344CB8AC3E}">
        <p14:creationId xmlns:p14="http://schemas.microsoft.com/office/powerpoint/2010/main" val="14606333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12</a:t>
            </a:fld>
            <a:endParaRPr lang="en-GB" dirty="0"/>
          </a:p>
        </p:txBody>
      </p:sp>
    </p:spTree>
    <p:extLst>
      <p:ext uri="{BB962C8B-B14F-4D97-AF65-F5344CB8AC3E}">
        <p14:creationId xmlns:p14="http://schemas.microsoft.com/office/powerpoint/2010/main" val="28597791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PSL6.1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compare different colours of pure light.</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white light is </a:t>
            </a:r>
            <a:r>
              <a:rPr lang="en-GB" sz="1200" i="1" kern="1200" baseline="0" dirty="0">
                <a:solidFill>
                  <a:schemeClr val="tx1"/>
                </a:solidFill>
                <a:effectLst/>
                <a:latin typeface="+mn-lt"/>
                <a:ea typeface="+mn-ea"/>
                <a:cs typeface="+mn-cs"/>
              </a:rPr>
              <a:t>pure</a:t>
            </a:r>
            <a:r>
              <a:rPr lang="en-GB" sz="1200" kern="1200" baseline="0" dirty="0">
                <a:solidFill>
                  <a:schemeClr val="tx1"/>
                </a:solidFill>
                <a:effectLst/>
                <a:latin typeface="+mn-lt"/>
                <a:ea typeface="+mn-ea"/>
                <a:cs typeface="+mn-cs"/>
              </a:rPr>
              <a:t> and is coloured by a prism; some colours of light move faster in all media because they have a higher frequency; and all colours of light travel at the same speed in a particular transparent medium.</a:t>
            </a:r>
          </a:p>
          <a:p>
            <a:r>
              <a:rPr lang="en-GB" sz="1200" b="1" kern="1200" baseline="0" dirty="0">
                <a:solidFill>
                  <a:schemeClr val="tx1"/>
                </a:solidFill>
                <a:effectLst/>
                <a:latin typeface="+mn-lt"/>
                <a:ea typeface="+mn-ea"/>
                <a:cs typeface="+mn-cs"/>
              </a:rPr>
              <a:t>Avoid saying: </a:t>
            </a:r>
            <a:r>
              <a:rPr lang="en-GB" sz="1200" b="0" kern="1200" baseline="0" dirty="0">
                <a:solidFill>
                  <a:schemeClr val="tx1"/>
                </a:solidFill>
                <a:effectLst/>
                <a:latin typeface="+mn-lt"/>
                <a:ea typeface="+mn-ea"/>
                <a:cs typeface="+mn-cs"/>
              </a:rPr>
              <a:t>light slows down in glass because glass is denser than air.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light slows down in glass because glass is </a:t>
            </a:r>
            <a:r>
              <a:rPr lang="en-GB" sz="1200" i="1" kern="1200" baseline="0" dirty="0">
                <a:solidFill>
                  <a:schemeClr val="tx1"/>
                </a:solidFill>
                <a:effectLst/>
                <a:latin typeface="+mn-lt"/>
                <a:ea typeface="+mn-ea"/>
                <a:cs typeface="+mn-cs"/>
              </a:rPr>
              <a:t>optically more dense </a:t>
            </a:r>
            <a:r>
              <a:rPr lang="en-GB" sz="1200" kern="1200" baseline="0" dirty="0">
                <a:solidFill>
                  <a:schemeClr val="tx1"/>
                </a:solidFill>
                <a:effectLst/>
                <a:latin typeface="+mn-lt"/>
                <a:ea typeface="+mn-ea"/>
                <a:cs typeface="+mn-cs"/>
              </a:rPr>
              <a:t>than air; and light refracts at boundary because its speed has changed.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13</a:t>
            </a:fld>
            <a:endParaRPr lang="en-GB"/>
          </a:p>
        </p:txBody>
      </p:sp>
    </p:spTree>
    <p:extLst>
      <p:ext uri="{BB962C8B-B14F-4D97-AF65-F5344CB8AC3E}">
        <p14:creationId xmlns:p14="http://schemas.microsoft.com/office/powerpoint/2010/main" val="38724866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 </a:t>
            </a:r>
            <a:r>
              <a:rPr lang="en-GB" sz="1200" b="0" i="0" baseline="0" dirty="0">
                <a:solidFill>
                  <a:schemeClr val="tx1"/>
                </a:solidFill>
              </a:rPr>
              <a:t>statement C is right, statements A, B and D are wrong.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14</a:t>
            </a:fld>
            <a:endParaRPr lang="en-GB"/>
          </a:p>
        </p:txBody>
      </p:sp>
    </p:spTree>
    <p:extLst>
      <p:ext uri="{BB962C8B-B14F-4D97-AF65-F5344CB8AC3E}">
        <p14:creationId xmlns:p14="http://schemas.microsoft.com/office/powerpoint/2010/main" val="30367753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E7C73D-9F36-4409-AC4D-B1068866F4E0}" type="slidenum">
              <a:rPr lang="en-GB" smtClean="0"/>
              <a:t>15</a:t>
            </a:fld>
            <a:endParaRPr lang="en-GB" dirty="0"/>
          </a:p>
        </p:txBody>
      </p:sp>
    </p:spTree>
    <p:extLst>
      <p:ext uri="{BB962C8B-B14F-4D97-AF65-F5344CB8AC3E}">
        <p14:creationId xmlns:p14="http://schemas.microsoft.com/office/powerpoint/2010/main" val="26780937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PSL6.1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explain why red light refracts in the way it does through a prism with three 60</a:t>
            </a:r>
            <a:r>
              <a:rPr lang="en-GB" sz="1200" kern="1200" baseline="30000" dirty="0">
                <a:solidFill>
                  <a:schemeClr val="tx1"/>
                </a:solidFill>
                <a:effectLst/>
                <a:latin typeface="+mn-lt"/>
                <a:ea typeface="+mn-ea"/>
                <a:cs typeface="+mn-cs"/>
              </a:rPr>
              <a:t>o</a:t>
            </a:r>
            <a:r>
              <a:rPr lang="en-GB" sz="1200" kern="1200" dirty="0">
                <a:solidFill>
                  <a:schemeClr val="tx1"/>
                </a:solidFill>
                <a:effectLst/>
                <a:latin typeface="+mn-lt"/>
                <a:ea typeface="+mn-ea"/>
                <a:cs typeface="+mn-cs"/>
              </a:rPr>
              <a:t> angles, explain why blue light refracts more at a boundary than red light and predict how blue light refracts as it passes through a prism with three 60</a:t>
            </a:r>
            <a:r>
              <a:rPr lang="en-GB" sz="1200" kern="1200" baseline="30000" dirty="0">
                <a:solidFill>
                  <a:schemeClr val="tx1"/>
                </a:solidFill>
                <a:effectLst/>
                <a:latin typeface="+mn-lt"/>
                <a:ea typeface="+mn-ea"/>
                <a:cs typeface="+mn-cs"/>
              </a:rPr>
              <a:t>o</a:t>
            </a:r>
            <a:r>
              <a:rPr lang="en-GB" sz="1200" kern="1200" dirty="0">
                <a:solidFill>
                  <a:schemeClr val="tx1"/>
                </a:solidFill>
                <a:effectLst/>
                <a:latin typeface="+mn-lt"/>
                <a:ea typeface="+mn-ea"/>
                <a:cs typeface="+mn-cs"/>
              </a:rPr>
              <a:t> angles.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refraction of light cannot be worked out and needs to be remembered for each situation; blue light moves faster in all media because it has a higher frequency; and all colours of light travel at the same speed in a particular transparent medium.</a:t>
            </a:r>
          </a:p>
          <a:p>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light refracts at boundary because its speed changes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p:txBody>
      </p:sp>
      <p:sp>
        <p:nvSpPr>
          <p:cNvPr id="4" name="Slide Number Placeholder 3"/>
          <p:cNvSpPr>
            <a:spLocks noGrp="1"/>
          </p:cNvSpPr>
          <p:nvPr>
            <p:ph type="sldNum" sz="quarter" idx="10"/>
          </p:nvPr>
        </p:nvSpPr>
        <p:spPr/>
        <p:txBody>
          <a:bodyPr/>
          <a:lstStyle/>
          <a:p>
            <a:fld id="{6DE7C73D-9F36-4409-AC4D-B1068866F4E0}" type="slidenum">
              <a:rPr lang="en-GB" smtClean="0"/>
              <a:t>16</a:t>
            </a:fld>
            <a:endParaRPr lang="en-GB"/>
          </a:p>
        </p:txBody>
      </p:sp>
    </p:spTree>
    <p:extLst>
      <p:ext uri="{BB962C8B-B14F-4D97-AF65-F5344CB8AC3E}">
        <p14:creationId xmlns:p14="http://schemas.microsoft.com/office/powerpoint/2010/main" val="41587946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0" i="1" baseline="0" dirty="0">
                <a:solidFill>
                  <a:schemeClr val="tx1"/>
                </a:solidFill>
              </a:rPr>
              <a:t>Construction lines are parallel to the direction that light travels, starting from each end of the wavefront entering the prism.</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0" i="1" baseline="0" dirty="0">
                <a:solidFill>
                  <a:schemeClr val="tx1"/>
                </a:solidFill>
              </a:rPr>
              <a:t>Wavefronts are drawn perpendicular to the direction that light travels, initially from points where wavefronts meet the prism, and then at equal distances through the block.</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0" i="1" baseline="0" dirty="0">
                <a:solidFill>
                  <a:schemeClr val="tx1"/>
                </a:solidFill>
              </a:rPr>
              <a:t>Construction lines leaving the block are drawn in the same way as those inside the prism.</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0" i="1" baseline="0" dirty="0">
                <a:solidFill>
                  <a:schemeClr val="tx1"/>
                </a:solidFill>
              </a:rPr>
              <a:t>Wavefronts are drawn in the same way as those inside the prism; the wavefronts leaving the block have the same spacing as those entering, because red light is travelling at the same speed in both instances.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p:txBody>
      </p:sp>
      <p:sp>
        <p:nvSpPr>
          <p:cNvPr id="4" name="Slide Number Placeholder 3"/>
          <p:cNvSpPr>
            <a:spLocks noGrp="1"/>
          </p:cNvSpPr>
          <p:nvPr>
            <p:ph type="sldNum" sz="quarter" idx="10"/>
          </p:nvPr>
        </p:nvSpPr>
        <p:spPr/>
        <p:txBody>
          <a:bodyPr/>
          <a:lstStyle/>
          <a:p>
            <a:fld id="{6DE7C73D-9F36-4409-AC4D-B1068866F4E0}" type="slidenum">
              <a:rPr lang="en-GB" smtClean="0"/>
              <a:t>17</a:t>
            </a:fld>
            <a:endParaRPr lang="en-GB"/>
          </a:p>
        </p:txBody>
      </p:sp>
    </p:spTree>
    <p:extLst>
      <p:ext uri="{BB962C8B-B14F-4D97-AF65-F5344CB8AC3E}">
        <p14:creationId xmlns:p14="http://schemas.microsoft.com/office/powerpoint/2010/main" val="12124406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baseline="0" dirty="0">
                <a:solidFill>
                  <a:schemeClr val="tx1"/>
                </a:solidFill>
              </a:rPr>
              <a:t>It is important that the angles are the same as those shown, otherwise the wavefronts leaving the block will have a different spacing than those entering.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a:t>
            </a:r>
            <a:r>
              <a:rPr lang="en-GB" sz="1200" b="1" i="1" baseline="0" dirty="0">
                <a:solidFill>
                  <a:schemeClr val="tx1"/>
                </a:solidFill>
              </a:rPr>
              <a:t>including a ‘blank’ diagram</a:t>
            </a:r>
            <a:r>
              <a:rPr lang="en-GB" sz="1200" b="0" i="1" baseline="0" dirty="0">
                <a:solidFill>
                  <a:schemeClr val="tx1"/>
                </a:solidFill>
              </a:rPr>
              <a:t>, together with teacher support materials.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baseline="0" dirty="0">
                <a:solidFill>
                  <a:schemeClr val="tx1"/>
                </a:solidFill>
              </a:rPr>
              <a:t>A completed wavefront diagram is shown on the next slide.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0" i="0" baseline="0" dirty="0">
                <a:solidFill>
                  <a:schemeClr val="tx1"/>
                </a:solidFill>
              </a:rPr>
              <a:t>Its speed is reduced more when it enters the glass prism.</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0" i="0" baseline="0" dirty="0">
                <a:solidFill>
                  <a:schemeClr val="tx1"/>
                </a:solidFill>
              </a:rPr>
              <a:t>Its speed increases more when it leaves the glass prism.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More detailed answers can be found in the teacher notes for this activity.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p:txBody>
      </p:sp>
      <p:sp>
        <p:nvSpPr>
          <p:cNvPr id="4" name="Slide Number Placeholder 3"/>
          <p:cNvSpPr>
            <a:spLocks noGrp="1"/>
          </p:cNvSpPr>
          <p:nvPr>
            <p:ph type="sldNum" sz="quarter" idx="10"/>
          </p:nvPr>
        </p:nvSpPr>
        <p:spPr/>
        <p:txBody>
          <a:bodyPr/>
          <a:lstStyle/>
          <a:p>
            <a:fld id="{6DE7C73D-9F36-4409-AC4D-B1068866F4E0}" type="slidenum">
              <a:rPr lang="en-GB" smtClean="0"/>
              <a:t>18</a:t>
            </a:fld>
            <a:endParaRPr lang="en-GB"/>
          </a:p>
        </p:txBody>
      </p:sp>
    </p:spTree>
    <p:extLst>
      <p:ext uri="{BB962C8B-B14F-4D97-AF65-F5344CB8AC3E}">
        <p14:creationId xmlns:p14="http://schemas.microsoft.com/office/powerpoint/2010/main" val="39663829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baseline="0" dirty="0">
                <a:solidFill>
                  <a:schemeClr val="tx1"/>
                </a:solidFill>
              </a:rPr>
              <a:t>Each mouse click reveals the next stage of the construction of the answer.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baseline="0" dirty="0">
                <a:solidFill>
                  <a:schemeClr val="tx1"/>
                </a:solidFill>
              </a:rPr>
              <a:t>If the angle that blue light emerges from the prism is greater of less, then the separation of wavefronts will be different to those in the blue light entering the prism. As blue light travels at the same speed in both instances, the angle shown is the only possible angle at which blue light can emerge.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p:txBody>
      </p:sp>
      <p:sp>
        <p:nvSpPr>
          <p:cNvPr id="4" name="Slide Number Placeholder 3"/>
          <p:cNvSpPr>
            <a:spLocks noGrp="1"/>
          </p:cNvSpPr>
          <p:nvPr>
            <p:ph type="sldNum" sz="quarter" idx="10"/>
          </p:nvPr>
        </p:nvSpPr>
        <p:spPr/>
        <p:txBody>
          <a:bodyPr/>
          <a:lstStyle/>
          <a:p>
            <a:fld id="{6DE7C73D-9F36-4409-AC4D-B1068866F4E0}" type="slidenum">
              <a:rPr lang="en-GB" smtClean="0"/>
              <a:t>19</a:t>
            </a:fld>
            <a:endParaRPr lang="en-GB"/>
          </a:p>
        </p:txBody>
      </p:sp>
    </p:spTree>
    <p:extLst>
      <p:ext uri="{BB962C8B-B14F-4D97-AF65-F5344CB8AC3E}">
        <p14:creationId xmlns:p14="http://schemas.microsoft.com/office/powerpoint/2010/main" val="1055723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E7C73D-9F36-4409-AC4D-B1068866F4E0}" type="slidenum">
              <a:rPr lang="en-GB" smtClean="0"/>
              <a:t>2</a:t>
            </a:fld>
            <a:endParaRPr lang="en-GB"/>
          </a:p>
        </p:txBody>
      </p:sp>
    </p:spTree>
    <p:extLst>
      <p:ext uri="{BB962C8B-B14F-4D97-AF65-F5344CB8AC3E}">
        <p14:creationId xmlns:p14="http://schemas.microsoft.com/office/powerpoint/2010/main" val="40709608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baseline="0" dirty="0">
                <a:solidFill>
                  <a:schemeClr val="tx1"/>
                </a:solidFill>
              </a:rPr>
              <a:t>This slide shows the difference between the refraction of red light and the refraction of blue light through the prism.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p:txBody>
      </p:sp>
      <p:sp>
        <p:nvSpPr>
          <p:cNvPr id="4" name="Slide Number Placeholder 3"/>
          <p:cNvSpPr>
            <a:spLocks noGrp="1"/>
          </p:cNvSpPr>
          <p:nvPr>
            <p:ph type="sldNum" sz="quarter" idx="10"/>
          </p:nvPr>
        </p:nvSpPr>
        <p:spPr/>
        <p:txBody>
          <a:bodyPr/>
          <a:lstStyle/>
          <a:p>
            <a:fld id="{6DE7C73D-9F36-4409-AC4D-B1068866F4E0}" type="slidenum">
              <a:rPr lang="en-GB" smtClean="0"/>
              <a:t>20</a:t>
            </a:fld>
            <a:endParaRPr lang="en-GB"/>
          </a:p>
        </p:txBody>
      </p:sp>
    </p:spTree>
    <p:extLst>
      <p:ext uri="{BB962C8B-B14F-4D97-AF65-F5344CB8AC3E}">
        <p14:creationId xmlns:p14="http://schemas.microsoft.com/office/powerpoint/2010/main" val="23209233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PSL6.1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explain why blue light refracts more at a boundary than red light; and predict how blue light refracts as it passes through a prism with three 60</a:t>
            </a:r>
            <a:r>
              <a:rPr lang="en-GB" sz="1200" kern="1200" baseline="30000" dirty="0">
                <a:solidFill>
                  <a:schemeClr val="tx1"/>
                </a:solidFill>
                <a:effectLst/>
                <a:latin typeface="+mn-lt"/>
                <a:ea typeface="+mn-ea"/>
                <a:cs typeface="+mn-cs"/>
              </a:rPr>
              <a:t>o</a:t>
            </a:r>
            <a:r>
              <a:rPr lang="en-GB" sz="1200" kern="1200" dirty="0">
                <a:solidFill>
                  <a:schemeClr val="tx1"/>
                </a:solidFill>
                <a:effectLst/>
                <a:latin typeface="+mn-lt"/>
                <a:ea typeface="+mn-ea"/>
                <a:cs typeface="+mn-cs"/>
              </a:rPr>
              <a:t> angles.. </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white light is </a:t>
            </a:r>
            <a:r>
              <a:rPr lang="en-GB" sz="1200" i="1" kern="1200" baseline="0" dirty="0">
                <a:solidFill>
                  <a:schemeClr val="tx1"/>
                </a:solidFill>
                <a:effectLst/>
                <a:latin typeface="+mn-lt"/>
                <a:ea typeface="+mn-ea"/>
                <a:cs typeface="+mn-cs"/>
              </a:rPr>
              <a:t>pure</a:t>
            </a:r>
            <a:r>
              <a:rPr lang="en-GB" sz="1200" kern="1200" baseline="0" dirty="0">
                <a:solidFill>
                  <a:schemeClr val="tx1"/>
                </a:solidFill>
                <a:effectLst/>
                <a:latin typeface="+mn-lt"/>
                <a:ea typeface="+mn-ea"/>
                <a:cs typeface="+mn-cs"/>
              </a:rPr>
              <a:t> and is coloured by a prism; blue light moves faster in all media because it has a higher frequency; and all colours of light travel at the same speed in a particular transparent medium.</a:t>
            </a:r>
          </a:p>
          <a:p>
            <a:r>
              <a:rPr lang="en-GB" sz="1200" b="1" kern="1200" baseline="0" dirty="0">
                <a:solidFill>
                  <a:schemeClr val="tx1"/>
                </a:solidFill>
                <a:effectLst/>
                <a:latin typeface="+mn-lt"/>
                <a:ea typeface="+mn-ea"/>
                <a:cs typeface="+mn-cs"/>
              </a:rPr>
              <a:t>Avoid saying: </a:t>
            </a:r>
            <a:r>
              <a:rPr lang="en-GB" sz="1200" b="0" kern="1200" baseline="0" dirty="0">
                <a:solidFill>
                  <a:schemeClr val="tx1"/>
                </a:solidFill>
                <a:effectLst/>
                <a:latin typeface="+mn-lt"/>
                <a:ea typeface="+mn-ea"/>
                <a:cs typeface="+mn-cs"/>
              </a:rPr>
              <a:t>light slows down in glass because glass is denser than air.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light slows down in glass because glass is </a:t>
            </a:r>
            <a:r>
              <a:rPr lang="en-GB" sz="1200" i="1" kern="1200" baseline="0" dirty="0">
                <a:solidFill>
                  <a:schemeClr val="tx1"/>
                </a:solidFill>
                <a:effectLst/>
                <a:latin typeface="+mn-lt"/>
                <a:ea typeface="+mn-ea"/>
                <a:cs typeface="+mn-cs"/>
              </a:rPr>
              <a:t>optically more dense </a:t>
            </a:r>
            <a:r>
              <a:rPr lang="en-GB" sz="1200" kern="1200" baseline="0" dirty="0">
                <a:solidFill>
                  <a:schemeClr val="tx1"/>
                </a:solidFill>
                <a:effectLst/>
                <a:latin typeface="+mn-lt"/>
                <a:ea typeface="+mn-ea"/>
                <a:cs typeface="+mn-cs"/>
              </a:rPr>
              <a:t>than air; and light refracts at boundary because its speed has changed.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21</a:t>
            </a:fld>
            <a:endParaRPr lang="en-GB"/>
          </a:p>
        </p:txBody>
      </p:sp>
    </p:spTree>
    <p:extLst>
      <p:ext uri="{BB962C8B-B14F-4D97-AF65-F5344CB8AC3E}">
        <p14:creationId xmlns:p14="http://schemas.microsoft.com/office/powerpoint/2010/main" val="41145516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 are revealed by clicking on the mouse.</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summary of common misunderstandings can be found in the teacher notes for this activity.</a:t>
            </a:r>
          </a:p>
        </p:txBody>
      </p:sp>
      <p:sp>
        <p:nvSpPr>
          <p:cNvPr id="4" name="Slide Number Placeholder 3"/>
          <p:cNvSpPr>
            <a:spLocks noGrp="1"/>
          </p:cNvSpPr>
          <p:nvPr>
            <p:ph type="sldNum" sz="quarter" idx="10"/>
          </p:nvPr>
        </p:nvSpPr>
        <p:spPr/>
        <p:txBody>
          <a:bodyPr/>
          <a:lstStyle/>
          <a:p>
            <a:fld id="{3AA9A9C8-D01D-4035-9878-655F50F97496}" type="slidenum">
              <a:rPr lang="en-GB" smtClean="0"/>
              <a:t>22</a:t>
            </a:fld>
            <a:endParaRPr lang="en-GB"/>
          </a:p>
        </p:txBody>
      </p:sp>
    </p:spTree>
    <p:extLst>
      <p:ext uri="{BB962C8B-B14F-4D97-AF65-F5344CB8AC3E}">
        <p14:creationId xmlns:p14="http://schemas.microsoft.com/office/powerpoint/2010/main" val="39894895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 are revealed by clicking on the mouse.</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summary of common misunderstandings can be found in the teacher notes for this activity.</a:t>
            </a:r>
          </a:p>
        </p:txBody>
      </p:sp>
      <p:sp>
        <p:nvSpPr>
          <p:cNvPr id="4" name="Slide Number Placeholder 3"/>
          <p:cNvSpPr>
            <a:spLocks noGrp="1"/>
          </p:cNvSpPr>
          <p:nvPr>
            <p:ph type="sldNum" sz="quarter" idx="10"/>
          </p:nvPr>
        </p:nvSpPr>
        <p:spPr/>
        <p:txBody>
          <a:bodyPr/>
          <a:lstStyle/>
          <a:p>
            <a:fld id="{3AA9A9C8-D01D-4035-9878-655F50F97496}" type="slidenum">
              <a:rPr lang="en-GB" smtClean="0"/>
              <a:t>23</a:t>
            </a:fld>
            <a:endParaRPr lang="en-GB"/>
          </a:p>
        </p:txBody>
      </p:sp>
    </p:spTree>
    <p:extLst>
      <p:ext uri="{BB962C8B-B14F-4D97-AF65-F5344CB8AC3E}">
        <p14:creationId xmlns:p14="http://schemas.microsoft.com/office/powerpoint/2010/main" val="5330142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PSL6.1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explain why blue light refracts more at a boundary than red light; and predict how blue light refracts as it passes through a prism with three 60</a:t>
            </a:r>
            <a:r>
              <a:rPr lang="en-GB" sz="1200" kern="1200" baseline="30000" dirty="0">
                <a:solidFill>
                  <a:schemeClr val="tx1"/>
                </a:solidFill>
                <a:effectLst/>
                <a:latin typeface="+mn-lt"/>
                <a:ea typeface="+mn-ea"/>
                <a:cs typeface="+mn-cs"/>
              </a:rPr>
              <a:t>o</a:t>
            </a:r>
            <a:r>
              <a:rPr lang="en-GB" sz="1200" kern="1200" dirty="0">
                <a:solidFill>
                  <a:schemeClr val="tx1"/>
                </a:solidFill>
                <a:effectLst/>
                <a:latin typeface="+mn-lt"/>
                <a:ea typeface="+mn-ea"/>
                <a:cs typeface="+mn-cs"/>
              </a:rPr>
              <a:t> angles.. </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white light is </a:t>
            </a:r>
            <a:r>
              <a:rPr lang="en-GB" sz="1200" i="1" kern="1200" baseline="0" dirty="0">
                <a:solidFill>
                  <a:schemeClr val="tx1"/>
                </a:solidFill>
                <a:effectLst/>
                <a:latin typeface="+mn-lt"/>
                <a:ea typeface="+mn-ea"/>
                <a:cs typeface="+mn-cs"/>
              </a:rPr>
              <a:t>pure</a:t>
            </a:r>
            <a:r>
              <a:rPr lang="en-GB" sz="1200" kern="1200" baseline="0" dirty="0">
                <a:solidFill>
                  <a:schemeClr val="tx1"/>
                </a:solidFill>
                <a:effectLst/>
                <a:latin typeface="+mn-lt"/>
                <a:ea typeface="+mn-ea"/>
                <a:cs typeface="+mn-cs"/>
              </a:rPr>
              <a:t> and is coloured by a prism; blue light moves faster in all media because it has a higher frequency; and all colours of light travel at the same speed in a particular transparent medium.</a:t>
            </a:r>
          </a:p>
          <a:p>
            <a:r>
              <a:rPr lang="en-GB" sz="1200" b="1" kern="1200" baseline="0" dirty="0">
                <a:solidFill>
                  <a:schemeClr val="tx1"/>
                </a:solidFill>
                <a:effectLst/>
                <a:latin typeface="+mn-lt"/>
                <a:ea typeface="+mn-ea"/>
                <a:cs typeface="+mn-cs"/>
              </a:rPr>
              <a:t>Avoid saying: </a:t>
            </a:r>
            <a:r>
              <a:rPr lang="en-GB" sz="1200" b="0" kern="1200" baseline="0" dirty="0">
                <a:solidFill>
                  <a:schemeClr val="tx1"/>
                </a:solidFill>
                <a:effectLst/>
                <a:latin typeface="+mn-lt"/>
                <a:ea typeface="+mn-ea"/>
                <a:cs typeface="+mn-cs"/>
              </a:rPr>
              <a:t>light slows down in glass because glass is denser than air.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light slows down in glass because glass is </a:t>
            </a:r>
            <a:r>
              <a:rPr lang="en-GB" sz="1200" i="1" kern="1200" baseline="0" dirty="0">
                <a:solidFill>
                  <a:schemeClr val="tx1"/>
                </a:solidFill>
                <a:effectLst/>
                <a:latin typeface="+mn-lt"/>
                <a:ea typeface="+mn-ea"/>
                <a:cs typeface="+mn-cs"/>
              </a:rPr>
              <a:t>optically more dense </a:t>
            </a:r>
            <a:r>
              <a:rPr lang="en-GB" sz="1200" kern="1200" baseline="0" dirty="0">
                <a:solidFill>
                  <a:schemeClr val="tx1"/>
                </a:solidFill>
                <a:effectLst/>
                <a:latin typeface="+mn-lt"/>
                <a:ea typeface="+mn-ea"/>
                <a:cs typeface="+mn-cs"/>
              </a:rPr>
              <a:t>than air; and light refracts at boundary because its speed has changed.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24</a:t>
            </a:fld>
            <a:endParaRPr lang="en-GB"/>
          </a:p>
        </p:txBody>
      </p:sp>
    </p:spTree>
    <p:extLst>
      <p:ext uri="{BB962C8B-B14F-4D97-AF65-F5344CB8AC3E}">
        <p14:creationId xmlns:p14="http://schemas.microsoft.com/office/powerpoint/2010/main" val="38724866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endParaRPr lang="en-GB" sz="1200" b="0" i="0" baseline="0" dirty="0">
              <a:solidFill>
                <a:schemeClr val="tx1"/>
              </a:solidFill>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Other colours are slowed more by the glass than red light.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They are refracted more than red light as white light enters the prism.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They are each refracted more than red light when they leave the prism too.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Violet coloured light is slowed the most and is refracted the most; and red light is slowed and refracted the least.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This splits the white light into each of the colours it contains.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summary of common misunderstandings can be found in the teacher notes for this activity.</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25</a:t>
            </a:fld>
            <a:endParaRPr lang="en-GB"/>
          </a:p>
        </p:txBody>
      </p:sp>
    </p:spTree>
    <p:extLst>
      <p:ext uri="{BB962C8B-B14F-4D97-AF65-F5344CB8AC3E}">
        <p14:creationId xmlns:p14="http://schemas.microsoft.com/office/powerpoint/2010/main" val="38669585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PSL6.1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explain why blue light refracts more at a boundary than red light; and predict how blue light refracts as it passes through a prism with three 60</a:t>
            </a:r>
            <a:r>
              <a:rPr lang="en-GB" sz="1200" kern="1200" baseline="30000" dirty="0">
                <a:solidFill>
                  <a:schemeClr val="tx1"/>
                </a:solidFill>
                <a:effectLst/>
                <a:latin typeface="+mn-lt"/>
                <a:ea typeface="+mn-ea"/>
                <a:cs typeface="+mn-cs"/>
              </a:rPr>
              <a:t>o</a:t>
            </a:r>
            <a:r>
              <a:rPr lang="en-GB" sz="1200" kern="1200" dirty="0">
                <a:solidFill>
                  <a:schemeClr val="tx1"/>
                </a:solidFill>
                <a:effectLst/>
                <a:latin typeface="+mn-lt"/>
                <a:ea typeface="+mn-ea"/>
                <a:cs typeface="+mn-cs"/>
              </a:rPr>
              <a:t> angles.</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white light is </a:t>
            </a:r>
            <a:r>
              <a:rPr lang="en-GB" sz="1200" i="1" kern="1200" baseline="0" dirty="0">
                <a:solidFill>
                  <a:schemeClr val="tx1"/>
                </a:solidFill>
                <a:effectLst/>
                <a:latin typeface="+mn-lt"/>
                <a:ea typeface="+mn-ea"/>
                <a:cs typeface="+mn-cs"/>
              </a:rPr>
              <a:t>pure</a:t>
            </a:r>
            <a:r>
              <a:rPr lang="en-GB" sz="1200" kern="1200" baseline="0" dirty="0">
                <a:solidFill>
                  <a:schemeClr val="tx1"/>
                </a:solidFill>
                <a:effectLst/>
                <a:latin typeface="+mn-lt"/>
                <a:ea typeface="+mn-ea"/>
                <a:cs typeface="+mn-cs"/>
              </a:rPr>
              <a:t> and is coloured by a prism; blue light moves faster in all media because it has a higher frequency; and all colours of light travel at the same speed in a particular transparent medium.</a:t>
            </a:r>
          </a:p>
          <a:p>
            <a:r>
              <a:rPr lang="en-GB" sz="1200" b="1" kern="1200" baseline="0" dirty="0">
                <a:solidFill>
                  <a:schemeClr val="tx1"/>
                </a:solidFill>
                <a:effectLst/>
                <a:latin typeface="+mn-lt"/>
                <a:ea typeface="+mn-ea"/>
                <a:cs typeface="+mn-cs"/>
              </a:rPr>
              <a:t>Avoid saying: </a:t>
            </a:r>
            <a:r>
              <a:rPr lang="en-GB" sz="1200" b="0" kern="1200" baseline="0" dirty="0">
                <a:solidFill>
                  <a:schemeClr val="tx1"/>
                </a:solidFill>
                <a:effectLst/>
                <a:latin typeface="+mn-lt"/>
                <a:ea typeface="+mn-ea"/>
                <a:cs typeface="+mn-cs"/>
              </a:rPr>
              <a:t>light slows down in glass because glass is denser than air.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light slows down in glass because glass is </a:t>
            </a:r>
            <a:r>
              <a:rPr lang="en-GB" sz="1200" i="1" kern="1200" baseline="0" dirty="0">
                <a:solidFill>
                  <a:schemeClr val="tx1"/>
                </a:solidFill>
                <a:effectLst/>
                <a:latin typeface="+mn-lt"/>
                <a:ea typeface="+mn-ea"/>
                <a:cs typeface="+mn-cs"/>
              </a:rPr>
              <a:t>optically more dense </a:t>
            </a:r>
            <a:r>
              <a:rPr lang="en-GB" sz="1200" kern="1200" baseline="0" dirty="0">
                <a:solidFill>
                  <a:schemeClr val="tx1"/>
                </a:solidFill>
                <a:effectLst/>
                <a:latin typeface="+mn-lt"/>
                <a:ea typeface="+mn-ea"/>
                <a:cs typeface="+mn-cs"/>
              </a:rPr>
              <a:t>than air; and light refracts at boundary because its speed has changed.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26</a:t>
            </a:fld>
            <a:endParaRPr lang="en-GB"/>
          </a:p>
        </p:txBody>
      </p:sp>
    </p:spTree>
    <p:extLst>
      <p:ext uri="{BB962C8B-B14F-4D97-AF65-F5344CB8AC3E}">
        <p14:creationId xmlns:p14="http://schemas.microsoft.com/office/powerpoint/2010/main" val="38724866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a:t>
            </a:r>
            <a:r>
              <a:rPr lang="en-GB" sz="1200" b="0" i="0" baseline="0" dirty="0">
                <a:solidFill>
                  <a:schemeClr val="tx1"/>
                </a:solidFill>
              </a:rPr>
              <a:t> </a:t>
            </a:r>
          </a:p>
          <a:p>
            <a:r>
              <a:rPr lang="en-GB" sz="1200" kern="1200" dirty="0">
                <a:solidFill>
                  <a:schemeClr val="tx1"/>
                </a:solidFill>
                <a:effectLst/>
                <a:latin typeface="+mn-lt"/>
                <a:ea typeface="+mn-ea"/>
                <a:cs typeface="+mn-cs"/>
              </a:rPr>
              <a:t>Similarities might include that both: have wave properties; can be seen (detected with the eye); pass through transparent materials; travel at the ‘speed of light’ in air; move slower in glass or other optically dense transparent media; and are electromagnetic waves.</a:t>
            </a:r>
          </a:p>
          <a:p>
            <a:r>
              <a:rPr lang="en-GB" sz="1200" kern="1200" dirty="0">
                <a:solidFill>
                  <a:schemeClr val="tx1"/>
                </a:solidFill>
                <a:effectLst/>
                <a:latin typeface="+mn-lt"/>
                <a:ea typeface="+mn-ea"/>
                <a:cs typeface="+mn-cs"/>
              </a:rPr>
              <a:t>Differences of green light might include that it: has a higher frequency; has a shorter wavelength; moves slower in glass or other optically dense transparent media; and it refracts more.</a:t>
            </a:r>
          </a:p>
          <a:p>
            <a:r>
              <a:rPr lang="en-GB" sz="1200" kern="1200">
                <a:solidFill>
                  <a:schemeClr val="tx1"/>
                </a:solidFill>
                <a:effectLst/>
                <a:latin typeface="+mn-lt"/>
                <a:ea typeface="+mn-ea"/>
                <a:cs typeface="+mn-cs"/>
              </a:rPr>
              <a:t>Differences of yellow light might include that it: has a lower frequency; has a longer wavelength; moves less slowly in glass or other optically dense transparent media; and it refracts less.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summary of common misunderstandings can be found in the teacher notes for this activity.</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27</a:t>
            </a:fld>
            <a:endParaRPr lang="en-GB"/>
          </a:p>
        </p:txBody>
      </p:sp>
    </p:spTree>
    <p:extLst>
      <p:ext uri="{BB962C8B-B14F-4D97-AF65-F5344CB8AC3E}">
        <p14:creationId xmlns:p14="http://schemas.microsoft.com/office/powerpoint/2010/main" val="3866958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PSL6.1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use ray diagrams to show how red light refracts as it passes through a prism with three 60</a:t>
            </a:r>
            <a:r>
              <a:rPr lang="en-GB" sz="1200" kern="1200" baseline="30000" dirty="0">
                <a:solidFill>
                  <a:schemeClr val="tx1"/>
                </a:solidFill>
                <a:effectLst/>
                <a:latin typeface="+mn-lt"/>
                <a:ea typeface="+mn-ea"/>
                <a:cs typeface="+mn-cs"/>
              </a:rPr>
              <a:t>o</a:t>
            </a:r>
            <a:r>
              <a:rPr lang="en-GB" sz="1200" kern="1200" dirty="0">
                <a:solidFill>
                  <a:schemeClr val="tx1"/>
                </a:solidFill>
                <a:effectLst/>
                <a:latin typeface="+mn-lt"/>
                <a:ea typeface="+mn-ea"/>
                <a:cs typeface="+mn-cs"/>
              </a:rPr>
              <a:t> angles.</a:t>
            </a:r>
          </a:p>
          <a:p>
            <a:r>
              <a:rPr lang="en-GB" sz="1200" b="1" kern="1200" dirty="0">
                <a:solidFill>
                  <a:schemeClr val="tx1"/>
                </a:solidFill>
                <a:effectLst/>
                <a:latin typeface="+mn-lt"/>
                <a:ea typeface="+mn-ea"/>
                <a:cs typeface="+mn-cs"/>
              </a:rPr>
              <a:t>Common misunderstanding:</a:t>
            </a:r>
            <a:r>
              <a:rPr lang="en-GB" sz="1200" kern="1200" baseline="0" dirty="0">
                <a:solidFill>
                  <a:schemeClr val="tx1"/>
                </a:solidFill>
                <a:effectLst/>
                <a:latin typeface="+mn-lt"/>
                <a:ea typeface="+mn-ea"/>
                <a:cs typeface="+mn-cs"/>
              </a:rPr>
              <a:t> refraction of light cannot be worked out and needs to be remembered for each situation.</a:t>
            </a:r>
          </a:p>
          <a:p>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a light ray travels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a ray shows the direction in which light travels.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3</a:t>
            </a:fld>
            <a:endParaRPr lang="en-GB"/>
          </a:p>
        </p:txBody>
      </p:sp>
    </p:spTree>
    <p:extLst>
      <p:ext uri="{BB962C8B-B14F-4D97-AF65-F5344CB8AC3E}">
        <p14:creationId xmlns:p14="http://schemas.microsoft.com/office/powerpoint/2010/main" val="4114551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4</a:t>
            </a:fld>
            <a:endParaRPr lang="en-GB"/>
          </a:p>
        </p:txBody>
      </p:sp>
    </p:spTree>
    <p:extLst>
      <p:ext uri="{BB962C8B-B14F-4D97-AF65-F5344CB8AC3E}">
        <p14:creationId xmlns:p14="http://schemas.microsoft.com/office/powerpoint/2010/main" val="1460633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PSL6.1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explain why red light refracts in the way it does through a prism with three 60</a:t>
            </a:r>
            <a:r>
              <a:rPr lang="en-GB" sz="1200" kern="1200" baseline="30000" dirty="0">
                <a:solidFill>
                  <a:schemeClr val="tx1"/>
                </a:solidFill>
                <a:effectLst/>
                <a:latin typeface="+mn-lt"/>
                <a:ea typeface="+mn-ea"/>
                <a:cs typeface="+mn-cs"/>
              </a:rPr>
              <a:t>o</a:t>
            </a:r>
            <a:r>
              <a:rPr lang="en-GB" sz="1200" kern="1200" dirty="0">
                <a:solidFill>
                  <a:schemeClr val="tx1"/>
                </a:solidFill>
                <a:effectLst/>
                <a:latin typeface="+mn-lt"/>
                <a:ea typeface="+mn-ea"/>
                <a:cs typeface="+mn-cs"/>
              </a:rPr>
              <a:t> angles.</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refraction of light cannot be worked out and needs to be remembered for each situation; and light travels faster in an optically more dense medium.</a:t>
            </a:r>
          </a:p>
          <a:p>
            <a:r>
              <a:rPr lang="en-GB" sz="1200" b="1" kern="1200" baseline="0" dirty="0">
                <a:solidFill>
                  <a:schemeClr val="tx1"/>
                </a:solidFill>
                <a:effectLst/>
                <a:latin typeface="+mn-lt"/>
                <a:ea typeface="+mn-ea"/>
                <a:cs typeface="+mn-cs"/>
              </a:rPr>
              <a:t>Avoid saying: </a:t>
            </a:r>
            <a:r>
              <a:rPr lang="en-GB" sz="1200" kern="1200" baseline="0" dirty="0">
                <a:solidFill>
                  <a:schemeClr val="tx1"/>
                </a:solidFill>
                <a:effectLst/>
                <a:latin typeface="+mn-lt"/>
                <a:ea typeface="+mn-ea"/>
                <a:cs typeface="+mn-cs"/>
              </a:rPr>
              <a:t>a light ray travels … ; or </a:t>
            </a:r>
            <a:r>
              <a:rPr lang="en-GB" sz="1200" b="0" kern="1200" baseline="0" dirty="0">
                <a:solidFill>
                  <a:schemeClr val="tx1"/>
                </a:solidFill>
                <a:effectLst/>
                <a:latin typeface="+mn-lt"/>
                <a:ea typeface="+mn-ea"/>
                <a:cs typeface="+mn-cs"/>
              </a:rPr>
              <a:t>light slows down in glass because glass is denser than air.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a ray shows the direction in which light travels; and light slows down in glass because glass is </a:t>
            </a:r>
            <a:r>
              <a:rPr lang="en-GB" sz="1200" i="1" kern="1200" baseline="0" dirty="0">
                <a:solidFill>
                  <a:schemeClr val="tx1"/>
                </a:solidFill>
                <a:effectLst/>
                <a:latin typeface="+mn-lt"/>
                <a:ea typeface="+mn-ea"/>
                <a:cs typeface="+mn-cs"/>
              </a:rPr>
              <a:t>optically more dense </a:t>
            </a:r>
            <a:r>
              <a:rPr lang="en-GB" sz="1200" kern="1200" baseline="0" dirty="0">
                <a:solidFill>
                  <a:schemeClr val="tx1"/>
                </a:solidFill>
                <a:effectLst/>
                <a:latin typeface="+mn-lt"/>
                <a:ea typeface="+mn-ea"/>
                <a:cs typeface="+mn-cs"/>
              </a:rPr>
              <a:t>than air.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5</a:t>
            </a:fld>
            <a:endParaRPr lang="en-GB"/>
          </a:p>
        </p:txBody>
      </p:sp>
    </p:spTree>
    <p:extLst>
      <p:ext uri="{BB962C8B-B14F-4D97-AF65-F5344CB8AC3E}">
        <p14:creationId xmlns:p14="http://schemas.microsoft.com/office/powerpoint/2010/main" val="4114551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 are revealed by clicking on the mouse.</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summary of common misunderstandings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6</a:t>
            </a:fld>
            <a:endParaRPr lang="en-GB"/>
          </a:p>
        </p:txBody>
      </p:sp>
    </p:spTree>
    <p:extLst>
      <p:ext uri="{BB962C8B-B14F-4D97-AF65-F5344CB8AC3E}">
        <p14:creationId xmlns:p14="http://schemas.microsoft.com/office/powerpoint/2010/main" val="28428845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 are revealed by clicking on the mouse.</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summary of common misunderstandings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7</a:t>
            </a:fld>
            <a:endParaRPr lang="en-GB"/>
          </a:p>
        </p:txBody>
      </p:sp>
    </p:spTree>
    <p:extLst>
      <p:ext uri="{BB962C8B-B14F-4D97-AF65-F5344CB8AC3E}">
        <p14:creationId xmlns:p14="http://schemas.microsoft.com/office/powerpoint/2010/main" val="12597389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PSL6.1</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explain why blue light refracts more at a boundary than red light. </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blue light moves faster in all media because it has a higher frequency; and the slower a wave, the shorter its wavelength.</a:t>
            </a:r>
          </a:p>
          <a:p>
            <a:r>
              <a:rPr lang="en-GB" sz="1200" b="1" kern="1200" baseline="0" dirty="0">
                <a:solidFill>
                  <a:schemeClr val="tx1"/>
                </a:solidFill>
                <a:effectLst/>
                <a:latin typeface="+mn-lt"/>
                <a:ea typeface="+mn-ea"/>
                <a:cs typeface="+mn-cs"/>
              </a:rPr>
              <a:t>Avoid saying: </a:t>
            </a:r>
            <a:r>
              <a:rPr lang="en-GB" sz="1200" b="0" kern="1200" baseline="0" dirty="0">
                <a:solidFill>
                  <a:schemeClr val="tx1"/>
                </a:solidFill>
                <a:effectLst/>
                <a:latin typeface="+mn-lt"/>
                <a:ea typeface="+mn-ea"/>
                <a:cs typeface="+mn-cs"/>
              </a:rPr>
              <a:t>light slows down in glass because glass is denser than air.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baseline="0" dirty="0">
                <a:solidFill>
                  <a:schemeClr val="tx1"/>
                </a:solidFill>
                <a:effectLst/>
                <a:latin typeface="+mn-lt"/>
                <a:ea typeface="+mn-ea"/>
                <a:cs typeface="+mn-cs"/>
              </a:rPr>
              <a:t>Do say: </a:t>
            </a:r>
            <a:r>
              <a:rPr lang="en-GB" sz="1200" kern="1200" baseline="0" dirty="0">
                <a:solidFill>
                  <a:schemeClr val="tx1"/>
                </a:solidFill>
                <a:effectLst/>
                <a:latin typeface="+mn-lt"/>
                <a:ea typeface="+mn-ea"/>
                <a:cs typeface="+mn-cs"/>
              </a:rPr>
              <a:t>light slows down in glass because glass is </a:t>
            </a:r>
            <a:r>
              <a:rPr lang="en-GB" sz="1200" i="1" kern="1200" baseline="0" dirty="0">
                <a:solidFill>
                  <a:schemeClr val="tx1"/>
                </a:solidFill>
                <a:effectLst/>
                <a:latin typeface="+mn-lt"/>
                <a:ea typeface="+mn-ea"/>
                <a:cs typeface="+mn-cs"/>
              </a:rPr>
              <a:t>optically more dense </a:t>
            </a:r>
            <a:r>
              <a:rPr lang="en-GB" sz="1200" kern="1200" baseline="0" dirty="0">
                <a:solidFill>
                  <a:schemeClr val="tx1"/>
                </a:solidFill>
                <a:effectLst/>
                <a:latin typeface="+mn-lt"/>
                <a:ea typeface="+mn-ea"/>
                <a:cs typeface="+mn-cs"/>
              </a:rPr>
              <a:t>than air.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8</a:t>
            </a:fld>
            <a:endParaRPr lang="en-GB"/>
          </a:p>
        </p:txBody>
      </p:sp>
    </p:spTree>
    <p:extLst>
      <p:ext uri="{BB962C8B-B14F-4D97-AF65-F5344CB8AC3E}">
        <p14:creationId xmlns:p14="http://schemas.microsoft.com/office/powerpoint/2010/main" val="41145516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 </a:t>
            </a:r>
            <a:r>
              <a:rPr lang="en-GB" sz="1200" b="0" i="0" baseline="0" dirty="0">
                <a:solidFill>
                  <a:schemeClr val="tx1"/>
                </a:solidFill>
              </a:rPr>
              <a:t>statements A and C are right; and statement B is wrong.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9</a:t>
            </a:fld>
            <a:endParaRPr lang="en-GB"/>
          </a:p>
        </p:txBody>
      </p:sp>
    </p:spTree>
    <p:extLst>
      <p:ext uri="{BB962C8B-B14F-4D97-AF65-F5344CB8AC3E}">
        <p14:creationId xmlns:p14="http://schemas.microsoft.com/office/powerpoint/2010/main" val="1926065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07/09/2021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4229756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07/09/2021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1402113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07/09/2021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4112509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07/09/2021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4164748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7045666-C2DB-4374-98FD-31A24254EBAB}" type="datetimeFigureOut">
              <a:rPr lang="en-GB" smtClean="0"/>
              <a:t>07/09/2021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3829058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7045666-C2DB-4374-98FD-31A24254EBAB}" type="datetimeFigureOut">
              <a:rPr lang="en-GB" smtClean="0"/>
              <a:t>07/09/2021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679895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7045666-C2DB-4374-98FD-31A24254EBAB}" type="datetimeFigureOut">
              <a:rPr lang="en-GB" smtClean="0"/>
              <a:t>07/09/2021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380813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045666-C2DB-4374-98FD-31A24254EBAB}" type="datetimeFigureOut">
              <a:rPr lang="en-GB" smtClean="0"/>
              <a:t>07/09/2021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302775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045666-C2DB-4374-98FD-31A24254EBAB}" type="datetimeFigureOut">
              <a:rPr lang="en-GB" smtClean="0"/>
              <a:t>07/09/2021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193576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7045666-C2DB-4374-98FD-31A24254EBAB}" type="datetimeFigureOut">
              <a:rPr lang="en-GB" smtClean="0"/>
              <a:t>07/09/2021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2793256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7045666-C2DB-4374-98FD-31A24254EBAB}" type="datetimeFigureOut">
              <a:rPr lang="en-GB" smtClean="0"/>
              <a:t>07/09/2021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7448A154-E206-4365-8F5D-0EA04C752EDB}" type="slidenum">
              <a:rPr lang="en-GB" smtClean="0"/>
              <a:t>‹#›</a:t>
            </a:fld>
            <a:endParaRPr lang="en-GB" dirty="0"/>
          </a:p>
        </p:txBody>
      </p:sp>
    </p:spTree>
    <p:extLst>
      <p:ext uri="{BB962C8B-B14F-4D97-AF65-F5344CB8AC3E}">
        <p14:creationId xmlns:p14="http://schemas.microsoft.com/office/powerpoint/2010/main" val="346972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045666-C2DB-4374-98FD-31A24254EBAB}" type="datetimeFigureOut">
              <a:rPr lang="en-GB" smtClean="0"/>
              <a:t>07/09/2021</a:t>
            </a:fld>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48A154-E206-4365-8F5D-0EA04C752EDB}" type="slidenum">
              <a:rPr lang="en-GB" smtClean="0"/>
              <a:t>‹#›</a:t>
            </a:fld>
            <a:endParaRPr lang="en-GB" dirty="0"/>
          </a:p>
        </p:txBody>
      </p:sp>
    </p:spTree>
    <p:extLst>
      <p:ext uri="{BB962C8B-B14F-4D97-AF65-F5344CB8AC3E}">
        <p14:creationId xmlns:p14="http://schemas.microsoft.com/office/powerpoint/2010/main" val="11367523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24.xml"/><Relationship Id="rId3" Type="http://schemas.openxmlformats.org/officeDocument/2006/relationships/image" Target="../media/image1.png"/><Relationship Id="rId7" Type="http://schemas.openxmlformats.org/officeDocument/2006/relationships/slide" Target="slide8.xml"/><Relationship Id="rId12" Type="http://schemas.openxmlformats.org/officeDocument/2006/relationships/slide" Target="slide26.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slide" Target="slide5.xml"/><Relationship Id="rId11" Type="http://schemas.openxmlformats.org/officeDocument/2006/relationships/slide" Target="slide21.xml"/><Relationship Id="rId5" Type="http://schemas.openxmlformats.org/officeDocument/2006/relationships/slide" Target="slide3.xml"/><Relationship Id="rId10" Type="http://schemas.openxmlformats.org/officeDocument/2006/relationships/slide" Target="slide16.xml"/><Relationship Id="rId4" Type="http://schemas.openxmlformats.org/officeDocument/2006/relationships/hyperlink" Target="BEST_PMA_3_1_Teacher%20notes_key%20concept_Transfer%20of%20energy%20by%20conduction.docx" TargetMode="External"/><Relationship Id="rId9" Type="http://schemas.openxmlformats.org/officeDocument/2006/relationships/slide" Target="slide13.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png"/><Relationship Id="rId7"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hyperlink" Target="http://www.bestevidencescienceteaching.org/"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www.bestevidencescienceteaching.org/"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slide" Target="slide1.xml"/><Relationship Id="rId5" Type="http://schemas.openxmlformats.org/officeDocument/2006/relationships/image" Target="../media/image21.png"/><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slide" Target="slide1.xml"/><Relationship Id="rId5" Type="http://schemas.openxmlformats.org/officeDocument/2006/relationships/image" Target="../media/image28.png"/><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Picture 65">
            <a:extLst>
              <a:ext uri="{FF2B5EF4-FFF2-40B4-BE49-F238E27FC236}">
                <a16:creationId xmlns:a16="http://schemas.microsoft.com/office/drawing/2014/main" id="{29F46856-F9F5-44F9-BBF0-C056BBC91B1D}"/>
              </a:ext>
            </a:extLst>
          </p:cNvPr>
          <p:cNvPicPr>
            <a:picLocks noChangeAspect="1"/>
          </p:cNvPicPr>
          <p:nvPr/>
        </p:nvPicPr>
        <p:blipFill>
          <a:blip r:embed="rId3"/>
          <a:stretch>
            <a:fillRect/>
          </a:stretch>
        </p:blipFill>
        <p:spPr>
          <a:xfrm>
            <a:off x="5543" y="652273"/>
            <a:ext cx="9144000" cy="6203552"/>
          </a:xfrm>
          <a:prstGeom prst="rect">
            <a:avLst/>
          </a:prstGeom>
        </p:spPr>
      </p:pic>
      <p:sp>
        <p:nvSpPr>
          <p:cNvPr id="86" name="Rounded Rectangle 85">
            <a:hlinkClick r:id="rId4" action="ppaction://hlinkfile"/>
          </p:cNvPr>
          <p:cNvSpPr/>
          <p:nvPr/>
        </p:nvSpPr>
        <p:spPr>
          <a:xfrm>
            <a:off x="4352422" y="5610794"/>
            <a:ext cx="4540273" cy="681618"/>
          </a:xfrm>
          <a:prstGeom prst="roundRect">
            <a:avLst>
              <a:gd name="adj" fmla="val 2693"/>
            </a:avLst>
          </a:prstGeom>
          <a:solidFill>
            <a:srgbClr val="604A7B"/>
          </a:solid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200" b="1" dirty="0">
                <a:latin typeface="Verdana" panose="020B0604030504040204" pitchFamily="34" charset="0"/>
                <a:ea typeface="Verdana" panose="020B0604030504040204" pitchFamily="34" charset="0"/>
              </a:rPr>
              <a:t>Run the slide show to activate the clickable boxes.</a:t>
            </a:r>
          </a:p>
          <a:p>
            <a:pPr algn="ctr"/>
            <a:r>
              <a:rPr lang="en-GB" sz="1200" b="1" dirty="0">
                <a:latin typeface="Verdana" panose="020B0604030504040204" pitchFamily="34" charset="0"/>
                <a:ea typeface="Verdana" panose="020B0604030504040204" pitchFamily="34" charset="0"/>
              </a:rPr>
              <a:t>Useful information can be found in the slide notes.</a:t>
            </a:r>
            <a:endParaRPr lang="en-GB" sz="1100" dirty="0">
              <a:latin typeface="Verdana" panose="020B0604030504040204" pitchFamily="34" charset="0"/>
              <a:ea typeface="Verdana" panose="020B0604030504040204" pitchFamily="34" charset="0"/>
            </a:endParaRPr>
          </a:p>
        </p:txBody>
      </p:sp>
      <p:sp>
        <p:nvSpPr>
          <p:cNvPr id="91" name="Title 1"/>
          <p:cNvSpPr txBox="1">
            <a:spLocks/>
          </p:cNvSpPr>
          <p:nvPr/>
        </p:nvSpPr>
        <p:spPr>
          <a:xfrm>
            <a:off x="0" y="2175"/>
            <a:ext cx="9144000" cy="63538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solidFill>
                  <a:schemeClr val="tx1"/>
                </a:solidFill>
              </a:rPr>
              <a:t>Key concept PSL6.1.2</a:t>
            </a:r>
            <a:r>
              <a:rPr kumimoji="0" lang="en-US" sz="2000" b="1" i="0" u="none" strike="noStrike" kern="1200" cap="none" spc="0" normalizeH="0" noProof="0" dirty="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rPr>
              <a:t>: Explaining dispersion</a:t>
            </a:r>
            <a:endParaRPr kumimoji="0" lang="en-GB" sz="2000" b="1" i="0" u="none" strike="noStrike" kern="1200" cap="none" spc="0" normalizeH="0" noProof="0" dirty="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3" name="Text Box 234"/>
          <p:cNvSpPr txBox="1"/>
          <p:nvPr/>
        </p:nvSpPr>
        <p:spPr>
          <a:xfrm>
            <a:off x="7545461" y="2436957"/>
            <a:ext cx="200025" cy="195814"/>
          </a:xfrm>
          <a:prstGeom prst="rect">
            <a:avLst/>
          </a:prstGeom>
          <a:solidFill>
            <a:srgbClr val="604A7B"/>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B</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grpSp>
        <p:nvGrpSpPr>
          <p:cNvPr id="45" name="Group 44"/>
          <p:cNvGrpSpPr/>
          <p:nvPr/>
        </p:nvGrpSpPr>
        <p:grpSpPr>
          <a:xfrm>
            <a:off x="212333" y="5690206"/>
            <a:ext cx="3926671" cy="517833"/>
            <a:chOff x="193862" y="5695967"/>
            <a:chExt cx="3926671" cy="517833"/>
          </a:xfrm>
        </p:grpSpPr>
        <p:sp>
          <p:nvSpPr>
            <p:cNvPr id="46" name="Text Box 234"/>
            <p:cNvSpPr txBox="1"/>
            <p:nvPr/>
          </p:nvSpPr>
          <p:spPr>
            <a:xfrm>
              <a:off x="193862" y="5695967"/>
              <a:ext cx="200025" cy="222250"/>
            </a:xfrm>
            <a:prstGeom prst="rect">
              <a:avLst/>
            </a:prstGeom>
            <a:solidFill>
              <a:srgbClr val="604A7B"/>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P</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6" name="Rectangle 55"/>
            <p:cNvSpPr/>
            <p:nvPr/>
          </p:nvSpPr>
          <p:spPr>
            <a:xfrm>
              <a:off x="393887" y="5695967"/>
              <a:ext cx="3726646" cy="222250"/>
            </a:xfrm>
            <a:prstGeom prst="rect">
              <a:avLst/>
            </a:prstGeom>
          </p:spPr>
          <p:txBody>
            <a:bodyPr wrap="square" anchor="ctr" anchorCtr="0">
              <a:noAutofit/>
            </a:bodyPr>
            <a:lstStyle/>
            <a:p>
              <a:r>
                <a:rPr lang="en-GB" sz="900" dirty="0">
                  <a:latin typeface="Verdana" panose="020B0604030504040204" pitchFamily="34" charset="0"/>
                  <a:ea typeface="Verdana" panose="020B0604030504040204" pitchFamily="34" charset="0"/>
                </a:rPr>
                <a:t>Prior understanding from earlier stages of learning.</a:t>
              </a:r>
            </a:p>
          </p:txBody>
        </p:sp>
        <p:sp>
          <p:nvSpPr>
            <p:cNvPr id="57" name="Text Box 235"/>
            <p:cNvSpPr txBox="1"/>
            <p:nvPr/>
          </p:nvSpPr>
          <p:spPr>
            <a:xfrm>
              <a:off x="193862" y="5991550"/>
              <a:ext cx="200025" cy="222250"/>
            </a:xfrm>
            <a:prstGeom prst="rect">
              <a:avLst/>
            </a:prstGeom>
            <a:solidFill>
              <a:srgbClr val="604A7B"/>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B</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8" name="Rectangle 57"/>
            <p:cNvSpPr/>
            <p:nvPr/>
          </p:nvSpPr>
          <p:spPr>
            <a:xfrm>
              <a:off x="393887" y="5991550"/>
              <a:ext cx="2506663" cy="222250"/>
            </a:xfrm>
            <a:prstGeom prst="rect">
              <a:avLst/>
            </a:prstGeom>
          </p:spPr>
          <p:txBody>
            <a:bodyPr wrap="square" anchor="ctr" anchorCtr="0">
              <a:noAutofit/>
            </a:bodyPr>
            <a:lstStyle/>
            <a:p>
              <a:r>
                <a:rPr lang="en-GB" sz="900" dirty="0">
                  <a:latin typeface="Verdana" panose="020B0604030504040204" pitchFamily="34" charset="0"/>
                  <a:ea typeface="Verdana" panose="020B0604030504040204" pitchFamily="34" charset="0"/>
                </a:rPr>
                <a:t>Bridge to later stages of learning.</a:t>
              </a:r>
            </a:p>
          </p:txBody>
        </p:sp>
      </p:grpSp>
      <p:grpSp>
        <p:nvGrpSpPr>
          <p:cNvPr id="72" name="Group 71"/>
          <p:cNvGrpSpPr/>
          <p:nvPr/>
        </p:nvGrpSpPr>
        <p:grpSpPr>
          <a:xfrm>
            <a:off x="1436957" y="1380530"/>
            <a:ext cx="7344000" cy="108806"/>
            <a:chOff x="-3399" y="3399"/>
            <a:chExt cx="7492276" cy="108806"/>
          </a:xfrm>
        </p:grpSpPr>
        <p:cxnSp>
          <p:nvCxnSpPr>
            <p:cNvPr id="73" name="Straight Arrow Connector 72"/>
            <p:cNvCxnSpPr/>
            <p:nvPr/>
          </p:nvCxnSpPr>
          <p:spPr>
            <a:xfrm>
              <a:off x="110490" y="57150"/>
              <a:ext cx="7378387" cy="0"/>
            </a:xfrm>
            <a:prstGeom prst="straightConnector1">
              <a:avLst/>
            </a:prstGeom>
            <a:ln w="50800">
              <a:solidFill>
                <a:srgbClr val="604A7B"/>
              </a:solidFill>
              <a:tailEnd type="triangle"/>
            </a:ln>
          </p:spPr>
          <p:style>
            <a:lnRef idx="1">
              <a:schemeClr val="accent1"/>
            </a:lnRef>
            <a:fillRef idx="0">
              <a:schemeClr val="accent1"/>
            </a:fillRef>
            <a:effectRef idx="0">
              <a:schemeClr val="accent1"/>
            </a:effectRef>
            <a:fontRef idx="minor">
              <a:schemeClr val="tx1"/>
            </a:fontRef>
          </p:style>
        </p:cxnSp>
        <p:grpSp>
          <p:nvGrpSpPr>
            <p:cNvPr id="74" name="Group 73"/>
            <p:cNvGrpSpPr/>
            <p:nvPr/>
          </p:nvGrpSpPr>
          <p:grpSpPr>
            <a:xfrm>
              <a:off x="-3399" y="3399"/>
              <a:ext cx="1791301" cy="108806"/>
              <a:chOff x="-3999" y="3399"/>
              <a:chExt cx="2107274" cy="108806"/>
            </a:xfrm>
          </p:grpSpPr>
          <p:sp>
            <p:nvSpPr>
              <p:cNvPr id="76" name="Parallelogram 75"/>
              <p:cNvSpPr/>
              <p:nvPr/>
            </p:nvSpPr>
            <p:spPr>
              <a:xfrm rot="10800000" flipV="1">
                <a:off x="-1114" y="3399"/>
                <a:ext cx="2104389" cy="53975"/>
              </a:xfrm>
              <a:prstGeom prst="parallelogram">
                <a:avLst>
                  <a:gd name="adj" fmla="val 199000"/>
                </a:avLst>
              </a:prstGeom>
              <a:solidFill>
                <a:srgbClr val="604A7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77" name="Parallelogram 76"/>
              <p:cNvSpPr/>
              <p:nvPr/>
            </p:nvSpPr>
            <p:spPr>
              <a:xfrm rot="10800000">
                <a:off x="-3999" y="58205"/>
                <a:ext cx="2104937" cy="54000"/>
              </a:xfrm>
              <a:prstGeom prst="parallelogram">
                <a:avLst>
                  <a:gd name="adj" fmla="val 199000"/>
                </a:avLst>
              </a:prstGeom>
              <a:solidFill>
                <a:srgbClr val="604A7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grpSp>
        <p:sp>
          <p:nvSpPr>
            <p:cNvPr id="75" name="Text Box 2"/>
            <p:cNvSpPr txBox="1">
              <a:spLocks noChangeArrowheads="1"/>
            </p:cNvSpPr>
            <p:nvPr/>
          </p:nvSpPr>
          <p:spPr bwMode="auto">
            <a:xfrm>
              <a:off x="219057" y="10601"/>
              <a:ext cx="1295400" cy="95258"/>
            </a:xfrm>
            <a:prstGeom prst="rect">
              <a:avLst/>
            </a:prstGeom>
            <a:solidFill>
              <a:srgbClr val="604A7B"/>
            </a:solidFill>
            <a:ln w="9525">
              <a:noFill/>
              <a:miter lim="800000"/>
              <a:headEnd/>
              <a:tailEnd/>
            </a:ln>
          </p:spPr>
          <p:txBody>
            <a:bodyPr rot="0" vert="horz" wrap="square" lIns="0" tIns="0" rIns="0" bIns="0" anchor="t" anchorCtr="0">
              <a:noAutofit/>
            </a:bodyPr>
            <a:lstStyle/>
            <a:p>
              <a:pPr algn="ctr">
                <a:spcAft>
                  <a:spcPts val="0"/>
                </a:spcAft>
              </a:pPr>
              <a:r>
                <a:rPr lang="en-GB" sz="600" b="1" cap="all" dirty="0">
                  <a:solidFill>
                    <a:srgbClr val="FFFFFF"/>
                  </a:solidFill>
                  <a:effectLst/>
                  <a:latin typeface="Calibri" panose="020F0502020204030204" pitchFamily="34" charset="0"/>
                  <a:ea typeface="Calibri" panose="020F0502020204030204" pitchFamily="34" charset="0"/>
                  <a:cs typeface="Arial" panose="020B0604020202020204" pitchFamily="34" charset="0"/>
                </a:rPr>
                <a:t>C o n c e p t u a l   p r o g r e s </a:t>
              </a:r>
              <a:r>
                <a:rPr lang="en-GB" sz="600" b="1" cap="all" dirty="0" err="1">
                  <a:solidFill>
                    <a:srgbClr val="FFFFFF"/>
                  </a:solidFill>
                  <a:effectLst/>
                  <a:latin typeface="Calibri" panose="020F0502020204030204" pitchFamily="34" charset="0"/>
                  <a:ea typeface="Calibri" panose="020F0502020204030204" pitchFamily="34" charset="0"/>
                  <a:cs typeface="Arial" panose="020B0604020202020204" pitchFamily="34" charset="0"/>
                </a:rPr>
                <a:t>s</a:t>
              </a:r>
              <a:r>
                <a:rPr lang="en-GB" sz="600" b="1" cap="all" dirty="0">
                  <a:solidFill>
                    <a:srgbClr val="FFFFFF"/>
                  </a:solidFill>
                  <a:effectLst/>
                  <a:latin typeface="Calibri" panose="020F0502020204030204" pitchFamily="34" charset="0"/>
                  <a:ea typeface="Calibri" panose="020F0502020204030204" pitchFamily="34" charset="0"/>
                  <a:cs typeface="Arial" panose="020B0604020202020204" pitchFamily="34" charset="0"/>
                </a:rPr>
                <a:t> I o n</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grpSp>
      <p:grpSp>
        <p:nvGrpSpPr>
          <p:cNvPr id="7" name="Group 6">
            <a:extLst>
              <a:ext uri="{FF2B5EF4-FFF2-40B4-BE49-F238E27FC236}">
                <a16:creationId xmlns:a16="http://schemas.microsoft.com/office/drawing/2014/main" id="{C6B3617E-DBE1-4CDC-AF83-335C0ADE3499}"/>
              </a:ext>
            </a:extLst>
          </p:cNvPr>
          <p:cNvGrpSpPr/>
          <p:nvPr/>
        </p:nvGrpSpPr>
        <p:grpSpPr>
          <a:xfrm>
            <a:off x="212333" y="813857"/>
            <a:ext cx="8683572" cy="4682509"/>
            <a:chOff x="212333" y="813857"/>
            <a:chExt cx="8683572" cy="4682509"/>
          </a:xfrm>
        </p:grpSpPr>
        <p:grpSp>
          <p:nvGrpSpPr>
            <p:cNvPr id="6" name="Group 5">
              <a:extLst>
                <a:ext uri="{FF2B5EF4-FFF2-40B4-BE49-F238E27FC236}">
                  <a16:creationId xmlns:a16="http://schemas.microsoft.com/office/drawing/2014/main" id="{F5276743-18DE-4ED0-A591-BFD48BE1526E}"/>
                </a:ext>
              </a:extLst>
            </p:cNvPr>
            <p:cNvGrpSpPr/>
            <p:nvPr/>
          </p:nvGrpSpPr>
          <p:grpSpPr>
            <a:xfrm>
              <a:off x="212333" y="813857"/>
              <a:ext cx="8683572" cy="4682509"/>
              <a:chOff x="212333" y="813857"/>
              <a:chExt cx="8683572" cy="4682509"/>
            </a:xfrm>
          </p:grpSpPr>
          <p:grpSp>
            <p:nvGrpSpPr>
              <p:cNvPr id="89" name="Group 88"/>
              <p:cNvGrpSpPr/>
              <p:nvPr/>
            </p:nvGrpSpPr>
            <p:grpSpPr>
              <a:xfrm>
                <a:off x="212333" y="813857"/>
                <a:ext cx="8683572" cy="4682509"/>
                <a:chOff x="213529" y="766232"/>
                <a:chExt cx="8683572" cy="4682509"/>
              </a:xfrm>
            </p:grpSpPr>
            <p:grpSp>
              <p:nvGrpSpPr>
                <p:cNvPr id="51" name="Group 50"/>
                <p:cNvGrpSpPr/>
                <p:nvPr/>
              </p:nvGrpSpPr>
              <p:grpSpPr>
                <a:xfrm>
                  <a:off x="213529" y="766232"/>
                  <a:ext cx="8681180" cy="4682509"/>
                  <a:chOff x="213528" y="781472"/>
                  <a:chExt cx="8681180" cy="4682509"/>
                </a:xfrm>
              </p:grpSpPr>
              <p:grpSp>
                <p:nvGrpSpPr>
                  <p:cNvPr id="41" name="Group 40"/>
                  <p:cNvGrpSpPr/>
                  <p:nvPr/>
                </p:nvGrpSpPr>
                <p:grpSpPr>
                  <a:xfrm>
                    <a:off x="213528" y="781472"/>
                    <a:ext cx="8681180" cy="4682509"/>
                    <a:chOff x="237339" y="997372"/>
                    <a:chExt cx="8681180" cy="4682509"/>
                  </a:xfrm>
                </p:grpSpPr>
                <p:grpSp>
                  <p:nvGrpSpPr>
                    <p:cNvPr id="34" name="Group 33"/>
                    <p:cNvGrpSpPr/>
                    <p:nvPr/>
                  </p:nvGrpSpPr>
                  <p:grpSpPr>
                    <a:xfrm>
                      <a:off x="1353428" y="997372"/>
                      <a:ext cx="7565091" cy="1942089"/>
                      <a:chOff x="1348745" y="997475"/>
                      <a:chExt cx="7565091" cy="1942089"/>
                    </a:xfrm>
                  </p:grpSpPr>
                  <p:grpSp>
                    <p:nvGrpSpPr>
                      <p:cNvPr id="32" name="Group 31"/>
                      <p:cNvGrpSpPr/>
                      <p:nvPr/>
                    </p:nvGrpSpPr>
                    <p:grpSpPr>
                      <a:xfrm>
                        <a:off x="1348745" y="997475"/>
                        <a:ext cx="7565091" cy="1942089"/>
                        <a:chOff x="1348745" y="997475"/>
                        <a:chExt cx="7565091" cy="1942089"/>
                      </a:xfrm>
                    </p:grpSpPr>
                    <p:sp>
                      <p:nvSpPr>
                        <p:cNvPr id="2" name="Rectangle 1"/>
                        <p:cNvSpPr/>
                        <p:nvPr/>
                      </p:nvSpPr>
                      <p:spPr>
                        <a:xfrm>
                          <a:off x="1348745" y="997475"/>
                          <a:ext cx="7565091" cy="503794"/>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pPr>
                          <a:r>
                            <a:rPr lang="en-GB" sz="1200" dirty="0">
                              <a:solidFill>
                                <a:schemeClr val="tx1"/>
                              </a:solidFill>
                              <a:latin typeface="Verdana" panose="020B0604030504040204" pitchFamily="34" charset="0"/>
                              <a:ea typeface="Verdana" panose="020B0604030504040204" pitchFamily="34" charset="0"/>
                            </a:rPr>
                            <a:t>The frequency of a light wave determines the colour of the light. When light refracts at a boundary, the size of the angle by which each different colour changes direction is different.</a:t>
                          </a:r>
                        </a:p>
                      </p:txBody>
                    </p:sp>
                    <p:sp>
                      <p:nvSpPr>
                        <p:cNvPr id="4" name="Rectangle 3"/>
                        <p:cNvSpPr/>
                        <p:nvPr/>
                      </p:nvSpPr>
                      <p:spPr>
                        <a:xfrm>
                          <a:off x="1348745"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Use ray diagrams to show how red light refracts as it passes through a prism with three 60</a:t>
                          </a:r>
                          <a:r>
                            <a:rPr lang="en-GB" sz="1000" baseline="30000" dirty="0">
                              <a:solidFill>
                                <a:schemeClr val="tx1"/>
                              </a:solidFill>
                              <a:latin typeface="Verdana" panose="020B0604030504040204" pitchFamily="34" charset="0"/>
                              <a:ea typeface="Verdana" panose="020B0604030504040204" pitchFamily="34" charset="0"/>
                            </a:rPr>
                            <a:t>o</a:t>
                          </a:r>
                          <a:r>
                            <a:rPr lang="en-GB" sz="1000" dirty="0">
                              <a:solidFill>
                                <a:schemeClr val="tx1"/>
                              </a:solidFill>
                              <a:latin typeface="Verdana" panose="020B0604030504040204" pitchFamily="34" charset="0"/>
                              <a:ea typeface="Verdana" panose="020B0604030504040204" pitchFamily="34" charset="0"/>
                            </a:rPr>
                            <a:t> angles.</a:t>
                          </a:r>
                        </a:p>
                      </p:txBody>
                    </p:sp>
                    <p:sp>
                      <p:nvSpPr>
                        <p:cNvPr id="14" name="Rectangle 13"/>
                        <p:cNvSpPr/>
                        <p:nvPr/>
                      </p:nvSpPr>
                      <p:spPr>
                        <a:xfrm>
                          <a:off x="2861813"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Explain why red light refracts in the way it does through a prism with three 60</a:t>
                          </a:r>
                          <a:r>
                            <a:rPr lang="en-GB" sz="1000" baseline="30000" dirty="0">
                              <a:solidFill>
                                <a:schemeClr val="tx1"/>
                              </a:solidFill>
                              <a:latin typeface="Verdana" panose="020B0604030504040204" pitchFamily="34" charset="0"/>
                              <a:ea typeface="Verdana" panose="020B0604030504040204" pitchFamily="34" charset="0"/>
                            </a:rPr>
                            <a:t>o</a:t>
                          </a:r>
                          <a:r>
                            <a:rPr lang="en-GB" sz="1000" dirty="0">
                              <a:solidFill>
                                <a:schemeClr val="tx1"/>
                              </a:solidFill>
                              <a:latin typeface="Verdana" panose="020B0604030504040204" pitchFamily="34" charset="0"/>
                              <a:ea typeface="Verdana" panose="020B0604030504040204" pitchFamily="34" charset="0"/>
                            </a:rPr>
                            <a:t> angles.</a:t>
                          </a:r>
                        </a:p>
                      </p:txBody>
                    </p:sp>
                    <p:sp>
                      <p:nvSpPr>
                        <p:cNvPr id="15" name="Rectangle 14"/>
                        <p:cNvSpPr/>
                        <p:nvPr/>
                      </p:nvSpPr>
                      <p:spPr>
                        <a:xfrm>
                          <a:off x="4374881"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Explain why blue light refracts more at a boundary than red light.</a:t>
                          </a:r>
                        </a:p>
                      </p:txBody>
                    </p:sp>
                    <p:sp>
                      <p:nvSpPr>
                        <p:cNvPr id="16" name="Rectangle 15"/>
                        <p:cNvSpPr/>
                        <p:nvPr/>
                      </p:nvSpPr>
                      <p:spPr>
                        <a:xfrm>
                          <a:off x="5887949"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Predict how blue light refracts as it passes through a prism with three 60</a:t>
                          </a:r>
                          <a:r>
                            <a:rPr lang="en-GB" sz="1000" baseline="30000" dirty="0">
                              <a:solidFill>
                                <a:schemeClr val="tx1"/>
                              </a:solidFill>
                              <a:latin typeface="Verdana" panose="020B0604030504040204" pitchFamily="34" charset="0"/>
                              <a:ea typeface="Verdana" panose="020B0604030504040204" pitchFamily="34" charset="0"/>
                            </a:rPr>
                            <a:t>o</a:t>
                          </a:r>
                          <a:r>
                            <a:rPr lang="en-GB" sz="1000" dirty="0">
                              <a:solidFill>
                                <a:schemeClr val="tx1"/>
                              </a:solidFill>
                              <a:latin typeface="Verdana" panose="020B0604030504040204" pitchFamily="34" charset="0"/>
                              <a:ea typeface="Verdana" panose="020B0604030504040204" pitchFamily="34" charset="0"/>
                            </a:rPr>
                            <a:t> angles.</a:t>
                          </a:r>
                        </a:p>
                      </p:txBody>
                    </p:sp>
                    <p:sp>
                      <p:nvSpPr>
                        <p:cNvPr id="17" name="Rectangle 16"/>
                        <p:cNvSpPr/>
                        <p:nvPr/>
                      </p:nvSpPr>
                      <p:spPr>
                        <a:xfrm>
                          <a:off x="7401019"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Compare different colours of pure light.</a:t>
                          </a:r>
                        </a:p>
                      </p:txBody>
                    </p:sp>
                    <p:sp>
                      <p:nvSpPr>
                        <p:cNvPr id="20" name="Text Box 234"/>
                        <p:cNvSpPr txBox="1"/>
                        <p:nvPr/>
                      </p:nvSpPr>
                      <p:spPr>
                        <a:xfrm>
                          <a:off x="1464900" y="2601021"/>
                          <a:ext cx="200025" cy="222250"/>
                        </a:xfrm>
                        <a:prstGeom prst="rect">
                          <a:avLst/>
                        </a:prstGeom>
                        <a:solidFill>
                          <a:srgbClr val="604A7B"/>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P</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grpSp>
                  <p:sp>
                    <p:nvSpPr>
                      <p:cNvPr id="33" name="Rectangle 32"/>
                      <p:cNvSpPr/>
                      <p:nvPr/>
                    </p:nvSpPr>
                    <p:spPr>
                      <a:xfrm>
                        <a:off x="1348745" y="1497988"/>
                        <a:ext cx="7564274" cy="21737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pPr>
                        <a:endParaRPr lang="en-GB" sz="1200" dirty="0">
                          <a:solidFill>
                            <a:schemeClr val="tx1"/>
                          </a:solidFill>
                          <a:latin typeface="Verdana" panose="020B0604030504040204" pitchFamily="34" charset="0"/>
                          <a:ea typeface="Verdana" panose="020B0604030504040204" pitchFamily="34" charset="0"/>
                        </a:endParaRPr>
                      </a:p>
                    </p:txBody>
                  </p:sp>
                </p:grpSp>
                <p:grpSp>
                  <p:nvGrpSpPr>
                    <p:cNvPr id="40" name="Group 39"/>
                    <p:cNvGrpSpPr/>
                    <p:nvPr/>
                  </p:nvGrpSpPr>
                  <p:grpSpPr>
                    <a:xfrm>
                      <a:off x="237339" y="1016796"/>
                      <a:ext cx="1080254" cy="4663085"/>
                      <a:chOff x="237339" y="1016796"/>
                      <a:chExt cx="1080254" cy="4663085"/>
                    </a:xfrm>
                  </p:grpSpPr>
                  <p:sp>
                    <p:nvSpPr>
                      <p:cNvPr id="35" name="TextBox 34"/>
                      <p:cNvSpPr txBox="1"/>
                      <p:nvPr/>
                    </p:nvSpPr>
                    <p:spPr>
                      <a:xfrm>
                        <a:off x="238410" y="1016796"/>
                        <a:ext cx="1079183" cy="461665"/>
                      </a:xfrm>
                      <a:prstGeom prst="rect">
                        <a:avLst/>
                      </a:prstGeom>
                      <a:solidFill>
                        <a:srgbClr val="604A7B"/>
                      </a:solidFill>
                      <a:ln>
                        <a:solidFill>
                          <a:schemeClr val="bg1"/>
                        </a:solidFill>
                      </a:ln>
                    </p:spPr>
                    <p:txBody>
                      <a:bodyPr wrap="square" rtlCol="0">
                        <a:noAutofit/>
                      </a:bodyPr>
                      <a:lstStyle/>
                      <a:p>
                        <a:r>
                          <a:rPr lang="en-GB" sz="1000" b="1" dirty="0">
                            <a:solidFill>
                              <a:schemeClr val="bg1"/>
                            </a:solidFill>
                            <a:latin typeface="Verdana" panose="020B0604030504040204" pitchFamily="34" charset="0"/>
                            <a:ea typeface="Verdana" panose="020B0604030504040204" pitchFamily="34" charset="0"/>
                          </a:rPr>
                          <a:t>Learning focus </a:t>
                        </a:r>
                        <a:endParaRPr lang="en-GB" sz="1000" dirty="0">
                          <a:solidFill>
                            <a:schemeClr val="bg1"/>
                          </a:solidFill>
                          <a:latin typeface="Verdana" panose="020B0604030504040204" pitchFamily="34" charset="0"/>
                          <a:ea typeface="Verdana" panose="020B0604030504040204" pitchFamily="34" charset="0"/>
                        </a:endParaRPr>
                      </a:p>
                    </p:txBody>
                  </p:sp>
                  <p:sp>
                    <p:nvSpPr>
                      <p:cNvPr id="37" name="TextBox 36"/>
                      <p:cNvSpPr txBox="1"/>
                      <p:nvPr/>
                    </p:nvSpPr>
                    <p:spPr>
                      <a:xfrm>
                        <a:off x="237341" y="1497885"/>
                        <a:ext cx="1079183" cy="1441576"/>
                      </a:xfrm>
                      <a:prstGeom prst="rect">
                        <a:avLst/>
                      </a:prstGeom>
                      <a:solidFill>
                        <a:srgbClr val="604A7B"/>
                      </a:solidFill>
                      <a:ln>
                        <a:solidFill>
                          <a:schemeClr val="bg1"/>
                        </a:solidFill>
                      </a:ln>
                    </p:spPr>
                    <p:txBody>
                      <a:bodyPr wrap="square" rtlCol="0">
                        <a:noAutofit/>
                      </a:bodyPr>
                      <a:lstStyle/>
                      <a:p>
                        <a:r>
                          <a:rPr lang="en-GB" sz="800" b="1" dirty="0">
                            <a:solidFill>
                              <a:schemeClr val="bg1"/>
                            </a:solidFill>
                            <a:latin typeface="Verdana" panose="020B0604030504040204" pitchFamily="34" charset="0"/>
                            <a:ea typeface="Verdana" panose="020B0604030504040204" pitchFamily="34" charset="0"/>
                          </a:rPr>
                          <a:t>As students’ conceptual understanding progresses they can:</a:t>
                        </a:r>
                        <a:endParaRPr lang="en-GB" sz="800" dirty="0">
                          <a:solidFill>
                            <a:schemeClr val="bg1"/>
                          </a:solidFill>
                          <a:latin typeface="Verdana" panose="020B0604030504040204" pitchFamily="34" charset="0"/>
                          <a:ea typeface="Verdana" panose="020B0604030504040204" pitchFamily="34" charset="0"/>
                        </a:endParaRPr>
                      </a:p>
                    </p:txBody>
                  </p:sp>
                  <p:sp>
                    <p:nvSpPr>
                      <p:cNvPr id="38" name="TextBox 37"/>
                      <p:cNvSpPr txBox="1"/>
                      <p:nvPr/>
                    </p:nvSpPr>
                    <p:spPr>
                      <a:xfrm>
                        <a:off x="237339" y="3013367"/>
                        <a:ext cx="1079183" cy="1296000"/>
                      </a:xfrm>
                      <a:prstGeom prst="rect">
                        <a:avLst/>
                      </a:prstGeom>
                      <a:solidFill>
                        <a:srgbClr val="604A7B"/>
                      </a:solidFill>
                      <a:ln>
                        <a:solidFill>
                          <a:schemeClr val="bg1"/>
                        </a:solidFill>
                      </a:ln>
                    </p:spPr>
                    <p:txBody>
                      <a:bodyPr wrap="square" rtlCol="0">
                        <a:noAutofit/>
                      </a:bodyPr>
                      <a:lstStyle/>
                      <a:p>
                        <a:r>
                          <a:rPr lang="en-GB" sz="1000" b="1" dirty="0">
                            <a:solidFill>
                              <a:schemeClr val="bg1"/>
                            </a:solidFill>
                            <a:latin typeface="Verdana" panose="020B0604030504040204" pitchFamily="34" charset="0"/>
                            <a:ea typeface="Verdana" panose="020B0604030504040204" pitchFamily="34" charset="0"/>
                          </a:rPr>
                          <a:t>Diagnostic questions</a:t>
                        </a:r>
                        <a:endParaRPr lang="en-GB" sz="1000" dirty="0">
                          <a:solidFill>
                            <a:schemeClr val="bg1"/>
                          </a:solidFill>
                          <a:latin typeface="Verdana" panose="020B0604030504040204" pitchFamily="34" charset="0"/>
                          <a:ea typeface="Verdana" panose="020B0604030504040204" pitchFamily="34" charset="0"/>
                        </a:endParaRPr>
                      </a:p>
                    </p:txBody>
                  </p:sp>
                  <p:sp>
                    <p:nvSpPr>
                      <p:cNvPr id="39" name="TextBox 38"/>
                      <p:cNvSpPr txBox="1"/>
                      <p:nvPr/>
                    </p:nvSpPr>
                    <p:spPr>
                      <a:xfrm>
                        <a:off x="237339" y="4383881"/>
                        <a:ext cx="1079183" cy="1296000"/>
                      </a:xfrm>
                      <a:prstGeom prst="rect">
                        <a:avLst/>
                      </a:prstGeom>
                      <a:solidFill>
                        <a:srgbClr val="604A7B"/>
                      </a:solidFill>
                      <a:ln>
                        <a:solidFill>
                          <a:schemeClr val="bg1"/>
                        </a:solidFill>
                      </a:ln>
                    </p:spPr>
                    <p:txBody>
                      <a:bodyPr wrap="square" rtlCol="0">
                        <a:noAutofit/>
                      </a:bodyPr>
                      <a:lstStyle/>
                      <a:p>
                        <a:r>
                          <a:rPr lang="en-GB" sz="1000" b="1" dirty="0">
                            <a:solidFill>
                              <a:schemeClr val="bg1"/>
                            </a:solidFill>
                            <a:latin typeface="Verdana" panose="020B0604030504040204" pitchFamily="34" charset="0"/>
                            <a:ea typeface="Verdana" panose="020B0604030504040204" pitchFamily="34" charset="0"/>
                          </a:rPr>
                          <a:t>Response activities</a:t>
                        </a:r>
                        <a:endParaRPr lang="en-GB" sz="1000" dirty="0">
                          <a:solidFill>
                            <a:schemeClr val="bg1"/>
                          </a:solidFill>
                          <a:latin typeface="Verdana" panose="020B0604030504040204" pitchFamily="34" charset="0"/>
                          <a:ea typeface="Verdana" panose="020B0604030504040204" pitchFamily="34" charset="0"/>
                        </a:endParaRPr>
                      </a:p>
                    </p:txBody>
                  </p:sp>
                </p:grpSp>
              </p:grpSp>
              <p:sp>
                <p:nvSpPr>
                  <p:cNvPr id="48" name="TextBox 47">
                    <a:hlinkClick r:id="rId5" action="ppaction://hlinksldjump"/>
                  </p:cNvPr>
                  <p:cNvSpPr txBox="1"/>
                  <p:nvPr/>
                </p:nvSpPr>
                <p:spPr>
                  <a:xfrm>
                    <a:off x="1330956" y="2797467"/>
                    <a:ext cx="1512000"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Refracting red</a:t>
                    </a:r>
                  </a:p>
                </p:txBody>
              </p:sp>
            </p:grpSp>
            <p:sp>
              <p:nvSpPr>
                <p:cNvPr id="52" name="TextBox 51">
                  <a:hlinkClick r:id="rId6" action="ppaction://hlinksldjump"/>
                </p:cNvPr>
                <p:cNvSpPr txBox="1"/>
                <p:nvPr/>
              </p:nvSpPr>
              <p:spPr>
                <a:xfrm>
                  <a:off x="2843489" y="2782227"/>
                  <a:ext cx="1512000"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Prism rules</a:t>
                  </a:r>
                </a:p>
              </p:txBody>
            </p:sp>
            <p:sp>
              <p:nvSpPr>
                <p:cNvPr id="53" name="TextBox 52">
                  <a:hlinkClick r:id="rId7" action="ppaction://hlinksldjump"/>
                </p:cNvPr>
                <p:cNvSpPr txBox="1"/>
                <p:nvPr/>
              </p:nvSpPr>
              <p:spPr>
                <a:xfrm>
                  <a:off x="4357360" y="2782227"/>
                  <a:ext cx="1512000" cy="1296187"/>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Refraction blues</a:t>
                  </a:r>
                </a:p>
              </p:txBody>
            </p:sp>
            <p:sp>
              <p:nvSpPr>
                <p:cNvPr id="54" name="TextBox 53">
                  <a:hlinkClick r:id="rId8" action="ppaction://hlinksldjump"/>
                </p:cNvPr>
                <p:cNvSpPr txBox="1"/>
                <p:nvPr/>
              </p:nvSpPr>
              <p:spPr>
                <a:xfrm>
                  <a:off x="5871231" y="2782414"/>
                  <a:ext cx="1512000"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Double refraction</a:t>
                  </a:r>
                </a:p>
              </p:txBody>
            </p:sp>
            <p:sp>
              <p:nvSpPr>
                <p:cNvPr id="55" name="TextBox 54">
                  <a:hlinkClick r:id="rId9" action="ppaction://hlinksldjump"/>
                </p:cNvPr>
                <p:cNvSpPr txBox="1"/>
                <p:nvPr/>
              </p:nvSpPr>
              <p:spPr>
                <a:xfrm>
                  <a:off x="7385101" y="2782227"/>
                  <a:ext cx="1512000" cy="1296187"/>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The colour violet</a:t>
                  </a:r>
                </a:p>
              </p:txBody>
            </p:sp>
            <p:sp>
              <p:nvSpPr>
                <p:cNvPr id="59" name="TextBox 58"/>
                <p:cNvSpPr txBox="1"/>
                <p:nvPr/>
              </p:nvSpPr>
              <p:spPr>
                <a:xfrm>
                  <a:off x="1329617" y="4152741"/>
                  <a:ext cx="1512001" cy="1296000"/>
                </a:xfrm>
                <a:prstGeom prst="rect">
                  <a:avLst/>
                </a:prstGeom>
                <a:solidFill>
                  <a:schemeClr val="bg1"/>
                </a:solidFill>
                <a:ln w="12700">
                  <a:solidFill>
                    <a:srgbClr val="604A7B"/>
                  </a:solidFill>
                </a:ln>
              </p:spPr>
              <p:txBody>
                <a:bodyPr wrap="square" rtlCol="0">
                  <a:noAutofit/>
                </a:bodyPr>
                <a:lstStyle/>
                <a:p>
                  <a:pPr algn="ctr"/>
                  <a:endParaRPr lang="en-GB" sz="1100" dirty="0">
                    <a:latin typeface="Verdana" panose="020B0604030504040204" pitchFamily="34" charset="0"/>
                    <a:ea typeface="Verdana" panose="020B0604030504040204" pitchFamily="34" charset="0"/>
                  </a:endParaRPr>
                </a:p>
              </p:txBody>
            </p:sp>
            <p:sp>
              <p:nvSpPr>
                <p:cNvPr id="61" name="TextBox 60">
                  <a:hlinkClick r:id="rId10" action="ppaction://hlinksldjump"/>
                </p:cNvPr>
                <p:cNvSpPr txBox="1"/>
                <p:nvPr/>
              </p:nvSpPr>
              <p:spPr>
                <a:xfrm>
                  <a:off x="2843754" y="4152741"/>
                  <a:ext cx="4536000" cy="432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Prism blues</a:t>
                  </a:r>
                </a:p>
              </p:txBody>
            </p:sp>
            <p:sp>
              <p:nvSpPr>
                <p:cNvPr id="62" name="TextBox 61">
                  <a:hlinkClick r:id="rId11" action="ppaction://hlinksldjump"/>
                </p:cNvPr>
                <p:cNvSpPr txBox="1"/>
                <p:nvPr/>
              </p:nvSpPr>
              <p:spPr>
                <a:xfrm>
                  <a:off x="4355754" y="4584741"/>
                  <a:ext cx="3024000" cy="432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Rainbow light</a:t>
                  </a:r>
                </a:p>
              </p:txBody>
            </p:sp>
            <p:sp>
              <p:nvSpPr>
                <p:cNvPr id="64" name="TextBox 63">
                  <a:hlinkClick r:id="rId12" action="ppaction://hlinksldjump"/>
                </p:cNvPr>
                <p:cNvSpPr txBox="1"/>
                <p:nvPr/>
              </p:nvSpPr>
              <p:spPr>
                <a:xfrm>
                  <a:off x="7385101" y="4152554"/>
                  <a:ext cx="1512000" cy="1296187"/>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Light comparison</a:t>
                  </a:r>
                </a:p>
              </p:txBody>
            </p:sp>
          </p:grpSp>
          <p:sp>
            <p:nvSpPr>
              <p:cNvPr id="67" name="TextBox 66">
                <a:hlinkClick r:id="rId13" action="ppaction://hlinksldjump"/>
                <a:extLst>
                  <a:ext uri="{FF2B5EF4-FFF2-40B4-BE49-F238E27FC236}">
                    <a16:creationId xmlns:a16="http://schemas.microsoft.com/office/drawing/2014/main" id="{E8E0FB81-6FB4-49DA-A80B-96ED3B33EA08}"/>
                  </a:ext>
                </a:extLst>
              </p:cNvPr>
              <p:cNvSpPr txBox="1"/>
              <p:nvPr/>
            </p:nvSpPr>
            <p:spPr>
              <a:xfrm>
                <a:off x="4354558" y="5064366"/>
                <a:ext cx="3024000" cy="432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Making rainbows</a:t>
                </a:r>
              </a:p>
            </p:txBody>
          </p:sp>
        </p:grpSp>
        <p:sp>
          <p:nvSpPr>
            <p:cNvPr id="68" name="TextBox 67">
              <a:extLst>
                <a:ext uri="{FF2B5EF4-FFF2-40B4-BE49-F238E27FC236}">
                  <a16:creationId xmlns:a16="http://schemas.microsoft.com/office/drawing/2014/main" id="{AFE31CB4-9514-4441-BEE4-CFDB013DC920}"/>
                </a:ext>
              </a:extLst>
            </p:cNvPr>
            <p:cNvSpPr txBox="1"/>
            <p:nvPr/>
          </p:nvSpPr>
          <p:spPr>
            <a:xfrm>
              <a:off x="2835074" y="4632366"/>
              <a:ext cx="1512000" cy="864000"/>
            </a:xfrm>
            <a:prstGeom prst="rect">
              <a:avLst/>
            </a:prstGeom>
            <a:solidFill>
              <a:schemeClr val="bg1"/>
            </a:solidFill>
            <a:ln w="12700">
              <a:solidFill>
                <a:srgbClr val="604A7B"/>
              </a:solidFill>
            </a:ln>
          </p:spPr>
          <p:txBody>
            <a:bodyPr wrap="square" rtlCol="0">
              <a:noAutofit/>
            </a:bodyPr>
            <a:lstStyle/>
            <a:p>
              <a:pPr algn="ctr"/>
              <a:endParaRPr lang="en-GB" sz="1100" dirty="0">
                <a:latin typeface="Verdana" panose="020B0604030504040204" pitchFamily="34" charset="0"/>
                <a:ea typeface="Verdana" panose="020B0604030504040204" pitchFamily="34" charset="0"/>
              </a:endParaRPr>
            </a:p>
          </p:txBody>
        </p:sp>
      </p:grpSp>
    </p:spTree>
    <p:extLst>
      <p:ext uri="{BB962C8B-B14F-4D97-AF65-F5344CB8AC3E}">
        <p14:creationId xmlns:p14="http://schemas.microsoft.com/office/powerpoint/2010/main" val="802271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28112"/>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Double refraction</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6"/>
            <a:ext cx="8285163" cy="537049"/>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Red light refracts twice as it passes through this prism.</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20" name="Group 19">
            <a:extLst>
              <a:ext uri="{FF2B5EF4-FFF2-40B4-BE49-F238E27FC236}">
                <a16:creationId xmlns:a16="http://schemas.microsoft.com/office/drawing/2014/main" id="{469D9089-3218-442D-B107-3A81630C8CBD}"/>
              </a:ext>
            </a:extLst>
          </p:cNvPr>
          <p:cNvGrpSpPr/>
          <p:nvPr/>
        </p:nvGrpSpPr>
        <p:grpSpPr>
          <a:xfrm>
            <a:off x="1540463" y="2019300"/>
            <a:ext cx="6165615" cy="2804400"/>
            <a:chOff x="1540463" y="2019300"/>
            <a:chExt cx="6165615" cy="2804400"/>
          </a:xfrm>
        </p:grpSpPr>
        <p:grpSp>
          <p:nvGrpSpPr>
            <p:cNvPr id="19" name="Group 18">
              <a:extLst>
                <a:ext uri="{FF2B5EF4-FFF2-40B4-BE49-F238E27FC236}">
                  <a16:creationId xmlns:a16="http://schemas.microsoft.com/office/drawing/2014/main" id="{238E1F51-B5C3-4D75-9462-442435127902}"/>
                </a:ext>
              </a:extLst>
            </p:cNvPr>
            <p:cNvGrpSpPr/>
            <p:nvPr/>
          </p:nvGrpSpPr>
          <p:grpSpPr>
            <a:xfrm>
              <a:off x="1540463" y="3025859"/>
              <a:ext cx="6165615" cy="791282"/>
              <a:chOff x="1540463" y="3025859"/>
              <a:chExt cx="6165615" cy="791282"/>
            </a:xfrm>
          </p:grpSpPr>
          <p:cxnSp>
            <p:nvCxnSpPr>
              <p:cNvPr id="7" name="Straight Connector 6">
                <a:extLst>
                  <a:ext uri="{FF2B5EF4-FFF2-40B4-BE49-F238E27FC236}">
                    <a16:creationId xmlns:a16="http://schemas.microsoft.com/office/drawing/2014/main" id="{B2C7C813-9ABF-43DF-838D-9E3B8F6A7E1F}"/>
                  </a:ext>
                </a:extLst>
              </p:cNvPr>
              <p:cNvCxnSpPr>
                <a:cxnSpLocks/>
              </p:cNvCxnSpPr>
              <p:nvPr/>
            </p:nvCxnSpPr>
            <p:spPr>
              <a:xfrm flipV="1">
                <a:off x="1540463" y="3025859"/>
                <a:ext cx="2520000" cy="79128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B5E5440-6F50-4231-B1F7-DFAF5645CDF1}"/>
                  </a:ext>
                </a:extLst>
              </p:cNvPr>
              <p:cNvCxnSpPr>
                <a:cxnSpLocks/>
              </p:cNvCxnSpPr>
              <p:nvPr/>
            </p:nvCxnSpPr>
            <p:spPr>
              <a:xfrm>
                <a:off x="5186078" y="3025859"/>
                <a:ext cx="2520000" cy="79128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9BC03B5-64C3-40FE-8E3E-4FC8CCC2735E}"/>
                  </a:ext>
                </a:extLst>
              </p:cNvPr>
              <p:cNvCxnSpPr>
                <a:cxnSpLocks/>
              </p:cNvCxnSpPr>
              <p:nvPr/>
            </p:nvCxnSpPr>
            <p:spPr>
              <a:xfrm>
                <a:off x="4058400" y="3025859"/>
                <a:ext cx="11340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7AA3364-D229-45EF-BD27-C27F8C439BE8}"/>
                  </a:ext>
                </a:extLst>
              </p:cNvPr>
              <p:cNvCxnSpPr>
                <a:cxnSpLocks/>
              </p:cNvCxnSpPr>
              <p:nvPr/>
            </p:nvCxnSpPr>
            <p:spPr>
              <a:xfrm flipV="1">
                <a:off x="1540463" y="3421141"/>
                <a:ext cx="1260000" cy="396000"/>
              </a:xfrm>
              <a:prstGeom prst="line">
                <a:avLst/>
              </a:prstGeom>
              <a:ln w="25400">
                <a:solidFill>
                  <a:srgbClr val="FF0000"/>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EE68530-B508-4ED2-A8F5-829F5E0CA31F}"/>
                  </a:ext>
                </a:extLst>
              </p:cNvPr>
              <p:cNvCxnSpPr>
                <a:cxnSpLocks/>
              </p:cNvCxnSpPr>
              <p:nvPr/>
            </p:nvCxnSpPr>
            <p:spPr>
              <a:xfrm>
                <a:off x="5186078" y="3025859"/>
                <a:ext cx="1260000" cy="396000"/>
              </a:xfrm>
              <a:prstGeom prst="line">
                <a:avLst/>
              </a:prstGeom>
              <a:ln w="25400">
                <a:solidFill>
                  <a:srgbClr val="FF0000"/>
                </a:solidFill>
                <a:headEnd type="none"/>
                <a:tailEnd type="arrow"/>
              </a:ln>
            </p:spPr>
            <p:style>
              <a:lnRef idx="1">
                <a:schemeClr val="accent1"/>
              </a:lnRef>
              <a:fillRef idx="0">
                <a:schemeClr val="accent1"/>
              </a:fillRef>
              <a:effectRef idx="0">
                <a:schemeClr val="accent1"/>
              </a:effectRef>
              <a:fontRef idx="minor">
                <a:schemeClr val="tx1"/>
              </a:fontRef>
            </p:style>
          </p:cxnSp>
        </p:grpSp>
        <p:sp>
          <p:nvSpPr>
            <p:cNvPr id="5" name="Isosceles Triangle 4">
              <a:extLst>
                <a:ext uri="{FF2B5EF4-FFF2-40B4-BE49-F238E27FC236}">
                  <a16:creationId xmlns:a16="http://schemas.microsoft.com/office/drawing/2014/main" id="{C24EDBA5-598F-4BC5-BB9C-7BA370AB1B14}"/>
                </a:ext>
              </a:extLst>
            </p:cNvPr>
            <p:cNvSpPr/>
            <p:nvPr/>
          </p:nvSpPr>
          <p:spPr>
            <a:xfrm>
              <a:off x="3003271" y="2019300"/>
              <a:ext cx="3240000" cy="2804400"/>
            </a:xfrm>
            <a:prstGeom prst="triangle">
              <a:avLst/>
            </a:prstGeom>
            <a:solidFill>
              <a:schemeClr val="accent6">
                <a:lumMod val="40000"/>
                <a:lumOff val="60000"/>
                <a:alpha val="40000"/>
              </a:schemeClr>
            </a:solidFill>
            <a:ln w="31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968423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B6DF97B4-4FE4-4EA3-9EFF-99DF67F78DB6}"/>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Double</a:t>
            </a:r>
            <a:r>
              <a:rPr lang="en-US" dirty="0"/>
              <a:t> refraction</a:t>
            </a:r>
          </a:p>
        </p:txBody>
      </p:sp>
      <p:sp>
        <p:nvSpPr>
          <p:cNvPr id="12" name="Text Placeholder 16"/>
          <p:cNvSpPr txBox="1">
            <a:spLocks/>
          </p:cNvSpPr>
          <p:nvPr/>
        </p:nvSpPr>
        <p:spPr>
          <a:xfrm>
            <a:off x="457200" y="863126"/>
            <a:ext cx="8285163" cy="718710"/>
          </a:xfrm>
          <a:prstGeom prst="rect">
            <a:avLst/>
          </a:prstGeom>
          <a:solidFill>
            <a:srgbClr val="FAFAEA"/>
          </a:solidFill>
          <a:ln>
            <a:solidFill>
              <a:srgbClr val="002060"/>
            </a:solidFill>
          </a:ln>
        </p:spPr>
        <p:txBody>
          <a:bodyPr vert="horz" lIns="91440" tIns="45720" rIns="91440" bIns="45720" rtlCol="0" anchor="ctr" anchorCtr="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1950" marR="0" lvl="0" indent="-361950" algn="l" defTabSz="914400" rtl="0" eaLnBrk="1" fontAlgn="auto" latinLnBrk="0" hangingPunct="1">
              <a:lnSpc>
                <a:spcPct val="114000"/>
              </a:lnSpc>
              <a:spcBef>
                <a:spcPct val="20000"/>
              </a:spcBef>
              <a:spcAft>
                <a:spcPts val="0"/>
              </a:spcAft>
              <a:buClrTx/>
              <a:buSzTx/>
              <a:buFont typeface="+mj-lt"/>
              <a:buNone/>
              <a:tabLst/>
              <a:defRPr/>
            </a:pPr>
            <a:r>
              <a:rPr kumimoji="0" lang="en-US" sz="18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How does blue light refract through the same prism?</a:t>
            </a:r>
          </a:p>
        </p:txBody>
      </p:sp>
      <p:pic>
        <p:nvPicPr>
          <p:cNvPr id="3" name="Picture 2">
            <a:extLst>
              <a:ext uri="{FF2B5EF4-FFF2-40B4-BE49-F238E27FC236}">
                <a16:creationId xmlns:a16="http://schemas.microsoft.com/office/drawing/2014/main" id="{F796897D-C000-4D9A-ACCE-32AE3D74625C}"/>
              </a:ext>
            </a:extLst>
          </p:cNvPr>
          <p:cNvPicPr>
            <a:picLocks noChangeAspect="1"/>
          </p:cNvPicPr>
          <p:nvPr/>
        </p:nvPicPr>
        <p:blipFill>
          <a:blip r:embed="rId4"/>
          <a:stretch>
            <a:fillRect/>
          </a:stretch>
        </p:blipFill>
        <p:spPr>
          <a:xfrm>
            <a:off x="7109522" y="924418"/>
            <a:ext cx="1301750" cy="592520"/>
          </a:xfrm>
          <a:prstGeom prst="rect">
            <a:avLst/>
          </a:prstGeom>
        </p:spPr>
      </p:pic>
      <p:grpSp>
        <p:nvGrpSpPr>
          <p:cNvPr id="212" name="Group 211">
            <a:extLst>
              <a:ext uri="{FF2B5EF4-FFF2-40B4-BE49-F238E27FC236}">
                <a16:creationId xmlns:a16="http://schemas.microsoft.com/office/drawing/2014/main" id="{5DAF0263-93A8-4054-B9BA-05C932153BA8}"/>
              </a:ext>
            </a:extLst>
          </p:cNvPr>
          <p:cNvGrpSpPr/>
          <p:nvPr/>
        </p:nvGrpSpPr>
        <p:grpSpPr>
          <a:xfrm>
            <a:off x="457200" y="2011997"/>
            <a:ext cx="8285163" cy="3785342"/>
            <a:chOff x="457200" y="2011997"/>
            <a:chExt cx="8285163" cy="3785342"/>
          </a:xfrm>
        </p:grpSpPr>
        <p:grpSp>
          <p:nvGrpSpPr>
            <p:cNvPr id="181" name="Group 180">
              <a:extLst>
                <a:ext uri="{FF2B5EF4-FFF2-40B4-BE49-F238E27FC236}">
                  <a16:creationId xmlns:a16="http://schemas.microsoft.com/office/drawing/2014/main" id="{6371AFF0-77C8-4FFF-8358-C46E59C9A607}"/>
                </a:ext>
              </a:extLst>
            </p:cNvPr>
            <p:cNvGrpSpPr/>
            <p:nvPr/>
          </p:nvGrpSpPr>
          <p:grpSpPr>
            <a:xfrm>
              <a:off x="457200" y="2011997"/>
              <a:ext cx="8285163" cy="3785342"/>
              <a:chOff x="457200" y="2011997"/>
              <a:chExt cx="8285163" cy="3785342"/>
            </a:xfrm>
          </p:grpSpPr>
          <p:grpSp>
            <p:nvGrpSpPr>
              <p:cNvPr id="9" name="Group 8"/>
              <p:cNvGrpSpPr/>
              <p:nvPr/>
            </p:nvGrpSpPr>
            <p:grpSpPr>
              <a:xfrm>
                <a:off x="457200" y="2011997"/>
                <a:ext cx="8285163" cy="3783930"/>
                <a:chOff x="1746429" y="2204816"/>
                <a:chExt cx="5760000" cy="3600000"/>
              </a:xfrm>
            </p:grpSpPr>
            <p:cxnSp>
              <p:nvCxnSpPr>
                <p:cNvPr id="10" name="Straight Connector 9"/>
                <p:cNvCxnSpPr/>
                <p:nvPr userDrawn="1"/>
              </p:nvCxnSpPr>
              <p:spPr>
                <a:xfrm>
                  <a:off x="4588303" y="2204816"/>
                  <a:ext cx="0" cy="3600000"/>
                </a:xfrm>
                <a:prstGeom prst="line">
                  <a:avLst/>
                </a:prstGeom>
                <a:ln w="25400">
                  <a:solidFill>
                    <a:srgbClr val="00658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flipH="1">
                  <a:off x="1746429" y="3986272"/>
                  <a:ext cx="5760000" cy="0"/>
                </a:xfrm>
                <a:prstGeom prst="line">
                  <a:avLst/>
                </a:prstGeom>
                <a:ln w="25400">
                  <a:solidFill>
                    <a:srgbClr val="006580"/>
                  </a:solidFill>
                </a:ln>
              </p:spPr>
              <p:style>
                <a:lnRef idx="1">
                  <a:schemeClr val="accent1"/>
                </a:lnRef>
                <a:fillRef idx="0">
                  <a:schemeClr val="accent1"/>
                </a:fillRef>
                <a:effectRef idx="0">
                  <a:schemeClr val="accent1"/>
                </a:effectRef>
                <a:fontRef idx="minor">
                  <a:schemeClr val="tx1"/>
                </a:fontRef>
              </p:style>
            </p:cxnSp>
          </p:grpSp>
          <p:sp>
            <p:nvSpPr>
              <p:cNvPr id="17" name="Text Placeholder 17"/>
              <p:cNvSpPr txBox="1">
                <a:spLocks/>
              </p:cNvSpPr>
              <p:nvPr/>
            </p:nvSpPr>
            <p:spPr>
              <a:xfrm>
                <a:off x="457200" y="3493291"/>
                <a:ext cx="4054980" cy="388355"/>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lumMod val="50000"/>
                      </a:schemeClr>
                    </a:solidFill>
                    <a:latin typeface="Verdana" panose="020B0604030504040204" pitchFamily="34" charset="0"/>
                    <a:ea typeface="Verdana" panose="020B0604030504040204" pitchFamily="34" charset="0"/>
                  </a:rPr>
                  <a:t>A</a:t>
                </a:r>
                <a:r>
                  <a:rPr lang="en-US" sz="1800" dirty="0">
                    <a:solidFill>
                      <a:schemeClr val="tx2">
                        <a:lumMod val="50000"/>
                      </a:schemeClr>
                    </a:solidFill>
                    <a:latin typeface="Verdana" panose="020B0604030504040204" pitchFamily="34" charset="0"/>
                    <a:ea typeface="Verdana" panose="020B0604030504040204" pitchFamily="34" charset="0"/>
                  </a:rPr>
                  <a:t> </a:t>
                </a:r>
                <a:endParaRPr lang="en-US" sz="1800" dirty="0">
                  <a:solidFill>
                    <a:schemeClr val="tx2">
                      <a:lumMod val="50000"/>
                    </a:schemeClr>
                  </a:solidFill>
                </a:endParaRPr>
              </a:p>
            </p:txBody>
          </p:sp>
          <p:sp>
            <p:nvSpPr>
              <p:cNvPr id="14" name="Text Placeholder 17"/>
              <p:cNvSpPr txBox="1">
                <a:spLocks/>
              </p:cNvSpPr>
              <p:nvPr/>
            </p:nvSpPr>
            <p:spPr>
              <a:xfrm>
                <a:off x="4577703" y="3493291"/>
                <a:ext cx="4051947" cy="388355"/>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lumMod val="50000"/>
                      </a:schemeClr>
                    </a:solidFill>
                    <a:latin typeface="Verdana" panose="020B0604030504040204" pitchFamily="34" charset="0"/>
                    <a:ea typeface="Verdana" panose="020B0604030504040204" pitchFamily="34" charset="0"/>
                  </a:rPr>
                  <a:t>B</a:t>
                </a:r>
                <a:r>
                  <a:rPr lang="en-US" sz="1800" dirty="0">
                    <a:solidFill>
                      <a:schemeClr val="tx2">
                        <a:lumMod val="50000"/>
                      </a:schemeClr>
                    </a:solidFill>
                    <a:latin typeface="Verdana" panose="020B0604030504040204" pitchFamily="34" charset="0"/>
                    <a:ea typeface="Verdana" panose="020B0604030504040204" pitchFamily="34" charset="0"/>
                  </a:rPr>
                  <a:t> </a:t>
                </a:r>
                <a:endParaRPr lang="en-US" sz="1800" dirty="0">
                  <a:solidFill>
                    <a:schemeClr val="tx2">
                      <a:lumMod val="50000"/>
                    </a:schemeClr>
                  </a:solidFill>
                </a:endParaRPr>
              </a:p>
            </p:txBody>
          </p:sp>
          <p:sp>
            <p:nvSpPr>
              <p:cNvPr id="15" name="Text Placeholder 17"/>
              <p:cNvSpPr txBox="1">
                <a:spLocks/>
              </p:cNvSpPr>
              <p:nvPr/>
            </p:nvSpPr>
            <p:spPr>
              <a:xfrm>
                <a:off x="457200" y="5408984"/>
                <a:ext cx="4054980" cy="388355"/>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lumMod val="50000"/>
                      </a:schemeClr>
                    </a:solidFill>
                    <a:latin typeface="Verdana" panose="020B0604030504040204" pitchFamily="34" charset="0"/>
                    <a:ea typeface="Verdana" panose="020B0604030504040204" pitchFamily="34" charset="0"/>
                  </a:rPr>
                  <a:t>C</a:t>
                </a:r>
                <a:r>
                  <a:rPr lang="en-US" sz="1800" dirty="0">
                    <a:solidFill>
                      <a:schemeClr val="tx2">
                        <a:lumMod val="50000"/>
                      </a:schemeClr>
                    </a:solidFill>
                    <a:latin typeface="Verdana" panose="020B0604030504040204" pitchFamily="34" charset="0"/>
                    <a:ea typeface="Verdana" panose="020B0604030504040204" pitchFamily="34" charset="0"/>
                  </a:rPr>
                  <a:t> </a:t>
                </a:r>
                <a:endParaRPr lang="en-US" sz="1800" dirty="0">
                  <a:solidFill>
                    <a:schemeClr val="tx2">
                      <a:lumMod val="50000"/>
                    </a:schemeClr>
                  </a:solidFill>
                </a:endParaRPr>
              </a:p>
            </p:txBody>
          </p:sp>
          <p:sp>
            <p:nvSpPr>
              <p:cNvPr id="21" name="Text Placeholder 17"/>
              <p:cNvSpPr txBox="1">
                <a:spLocks/>
              </p:cNvSpPr>
              <p:nvPr/>
            </p:nvSpPr>
            <p:spPr>
              <a:xfrm>
                <a:off x="4577703" y="5408984"/>
                <a:ext cx="4051947" cy="388355"/>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lumMod val="50000"/>
                      </a:schemeClr>
                    </a:solidFill>
                    <a:latin typeface="Verdana" panose="020B0604030504040204" pitchFamily="34" charset="0"/>
                    <a:ea typeface="Verdana" panose="020B0604030504040204" pitchFamily="34" charset="0"/>
                  </a:rPr>
                  <a:t>D</a:t>
                </a:r>
                <a:r>
                  <a:rPr lang="en-US" sz="1800" dirty="0">
                    <a:solidFill>
                      <a:schemeClr val="tx2">
                        <a:lumMod val="50000"/>
                      </a:schemeClr>
                    </a:solidFill>
                    <a:latin typeface="Verdana" panose="020B0604030504040204" pitchFamily="34" charset="0"/>
                    <a:ea typeface="Verdana" panose="020B0604030504040204" pitchFamily="34" charset="0"/>
                  </a:rPr>
                  <a:t> </a:t>
                </a:r>
                <a:endParaRPr lang="en-US" sz="1800" dirty="0">
                  <a:solidFill>
                    <a:schemeClr val="tx2">
                      <a:lumMod val="50000"/>
                    </a:schemeClr>
                  </a:solidFill>
                </a:endParaRPr>
              </a:p>
            </p:txBody>
          </p:sp>
          <p:pic>
            <p:nvPicPr>
              <p:cNvPr id="4" name="Picture 3">
                <a:extLst>
                  <a:ext uri="{FF2B5EF4-FFF2-40B4-BE49-F238E27FC236}">
                    <a16:creationId xmlns:a16="http://schemas.microsoft.com/office/drawing/2014/main" id="{A038DEB1-E5B3-40B4-B31F-4860CED41E65}"/>
                  </a:ext>
                </a:extLst>
              </p:cNvPr>
              <p:cNvPicPr>
                <a:picLocks noChangeAspect="1"/>
              </p:cNvPicPr>
              <p:nvPr/>
            </p:nvPicPr>
            <p:blipFill>
              <a:blip r:embed="rId5"/>
              <a:stretch>
                <a:fillRect/>
              </a:stretch>
            </p:blipFill>
            <p:spPr>
              <a:xfrm>
                <a:off x="708988" y="2067468"/>
                <a:ext cx="3551403" cy="1620000"/>
              </a:xfrm>
              <a:prstGeom prst="rect">
                <a:avLst/>
              </a:prstGeom>
            </p:spPr>
          </p:pic>
          <p:pic>
            <p:nvPicPr>
              <p:cNvPr id="150" name="Picture 149">
                <a:extLst>
                  <a:ext uri="{FF2B5EF4-FFF2-40B4-BE49-F238E27FC236}">
                    <a16:creationId xmlns:a16="http://schemas.microsoft.com/office/drawing/2014/main" id="{746CF1F0-BCBC-4021-80A4-B4CAFAE55417}"/>
                  </a:ext>
                </a:extLst>
              </p:cNvPr>
              <p:cNvPicPr>
                <a:picLocks noChangeAspect="1"/>
              </p:cNvPicPr>
              <p:nvPr/>
            </p:nvPicPr>
            <p:blipFill>
              <a:blip r:embed="rId6"/>
              <a:stretch>
                <a:fillRect/>
              </a:stretch>
            </p:blipFill>
            <p:spPr>
              <a:xfrm>
                <a:off x="4796079" y="3978923"/>
                <a:ext cx="3615193" cy="1620000"/>
              </a:xfrm>
              <a:prstGeom prst="rect">
                <a:avLst/>
              </a:prstGeom>
            </p:spPr>
          </p:pic>
          <p:pic>
            <p:nvPicPr>
              <p:cNvPr id="180" name="Picture 179">
                <a:extLst>
                  <a:ext uri="{FF2B5EF4-FFF2-40B4-BE49-F238E27FC236}">
                    <a16:creationId xmlns:a16="http://schemas.microsoft.com/office/drawing/2014/main" id="{0E1C8E4B-6EAA-426D-B695-1A04883EFC60}"/>
                  </a:ext>
                </a:extLst>
              </p:cNvPr>
              <p:cNvPicPr>
                <a:picLocks noChangeAspect="1"/>
              </p:cNvPicPr>
              <p:nvPr/>
            </p:nvPicPr>
            <p:blipFill>
              <a:blip r:embed="rId7"/>
              <a:stretch>
                <a:fillRect/>
              </a:stretch>
            </p:blipFill>
            <p:spPr>
              <a:xfrm>
                <a:off x="4796079" y="2066055"/>
                <a:ext cx="3555585" cy="1620000"/>
              </a:xfrm>
              <a:prstGeom prst="rect">
                <a:avLst/>
              </a:prstGeom>
            </p:spPr>
          </p:pic>
        </p:grpSp>
        <p:pic>
          <p:nvPicPr>
            <p:cNvPr id="211" name="Picture 210">
              <a:extLst>
                <a:ext uri="{FF2B5EF4-FFF2-40B4-BE49-F238E27FC236}">
                  <a16:creationId xmlns:a16="http://schemas.microsoft.com/office/drawing/2014/main" id="{98AF8442-1FD9-4E7B-9D2D-18024CF1B3B0}"/>
                </a:ext>
              </a:extLst>
            </p:cNvPr>
            <p:cNvPicPr>
              <a:picLocks noChangeAspect="1"/>
            </p:cNvPicPr>
            <p:nvPr/>
          </p:nvPicPr>
          <p:blipFill>
            <a:blip r:embed="rId8"/>
            <a:stretch>
              <a:fillRect/>
            </a:stretch>
          </p:blipFill>
          <p:spPr>
            <a:xfrm>
              <a:off x="704806" y="3978923"/>
              <a:ext cx="3555585" cy="1620000"/>
            </a:xfrm>
            <a:prstGeom prst="rect">
              <a:avLst/>
            </a:prstGeom>
          </p:spPr>
        </p:pic>
      </p:grpSp>
    </p:spTree>
    <p:extLst>
      <p:ext uri="{BB962C8B-B14F-4D97-AF65-F5344CB8AC3E}">
        <p14:creationId xmlns:p14="http://schemas.microsoft.com/office/powerpoint/2010/main" val="22770495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CBE438FE-32C4-4047-A14C-08FDD2B96322}"/>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Double refraction</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8285163" cy="242079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0363" marR="0" lvl="0" indent="-360363" algn="l" defTabSz="914400" rtl="0" eaLnBrk="1" fontAlgn="auto" latinLnBrk="0" hangingPunct="1">
              <a:lnSpc>
                <a:spcPct val="114000"/>
              </a:lnSpc>
              <a:spcBef>
                <a:spcPct val="20000"/>
              </a:spcBef>
              <a:spcAft>
                <a:spcPts val="0"/>
              </a:spcAft>
              <a:buClrTx/>
              <a:buSzTx/>
              <a:tabLst/>
              <a:defRPr/>
            </a:pPr>
            <a:r>
              <a:rPr kumimoji="0" lang="en-US" sz="18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b.</a:t>
            </a: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	What is the best reason for your last answer?</a:t>
            </a:r>
          </a:p>
          <a:p>
            <a:pPr marL="358775" marR="0" lvl="0" indent="-358775" algn="l" defTabSz="914400" rtl="0" eaLnBrk="1" fontAlgn="auto" latinLnBrk="0" hangingPunct="1">
              <a:lnSpc>
                <a:spcPct val="114000"/>
              </a:lnSpc>
              <a:spcBef>
                <a:spcPct val="20000"/>
              </a:spcBef>
              <a:spcAft>
                <a:spcPts val="0"/>
              </a:spcAft>
              <a:buClrTx/>
              <a:buSzTx/>
              <a:buFont typeface="+mj-lt"/>
              <a:buAutoNum type="alphaLcPeriod" startAt="2"/>
              <a:tabLst/>
              <a:defRPr/>
            </a:pPr>
            <a:endParaRPr lang="en-US" dirty="0">
              <a:solidFill>
                <a:srgbClr val="1F497D">
                  <a:lumMod val="50000"/>
                </a:srgbClr>
              </a:solidFill>
            </a:endParaRPr>
          </a:p>
          <a:p>
            <a:pPr marL="358775" marR="0" lvl="0" indent="-358775" algn="l" defTabSz="914400" rtl="0" eaLnBrk="1" fontAlgn="auto" latinLnBrk="0" hangingPunct="1">
              <a:lnSpc>
                <a:spcPct val="114000"/>
              </a:lnSpc>
              <a:spcBef>
                <a:spcPct val="20000"/>
              </a:spcBef>
              <a:spcAft>
                <a:spcPts val="0"/>
              </a:spcAft>
              <a:buClrTx/>
              <a:buSzTx/>
              <a:buFont typeface="+mj-lt"/>
              <a:buAutoNum type="alphaLcPeriod" startAt="2"/>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a:p>
            <a:pPr marL="358775" marR="0" lvl="0" indent="-358775" algn="l" defTabSz="914400" rtl="0" eaLnBrk="1" fontAlgn="auto" latinLnBrk="0" hangingPunct="1">
              <a:lnSpc>
                <a:spcPct val="114000"/>
              </a:lnSpc>
              <a:spcBef>
                <a:spcPct val="20000"/>
              </a:spcBef>
              <a:spcAft>
                <a:spcPts val="0"/>
              </a:spcAft>
              <a:buClrTx/>
              <a:buSzTx/>
              <a:buFont typeface="+mj-lt"/>
              <a:buAutoNum type="alphaLcPeriod" startAt="2"/>
              <a:tabLst/>
              <a:defRPr/>
            </a:pPr>
            <a:endParaRPr lang="en-US" dirty="0">
              <a:solidFill>
                <a:srgbClr val="1F497D">
                  <a:lumMod val="50000"/>
                </a:srgbClr>
              </a:solidFill>
            </a:endParaRPr>
          </a:p>
          <a:p>
            <a:pPr marL="358775" marR="0" lvl="0" indent="-358775" algn="l" defTabSz="914400" rtl="0" eaLnBrk="1" fontAlgn="auto" latinLnBrk="0" hangingPunct="1">
              <a:lnSpc>
                <a:spcPct val="114000"/>
              </a:lnSpc>
              <a:spcBef>
                <a:spcPct val="20000"/>
              </a:spcBef>
              <a:spcAft>
                <a:spcPts val="0"/>
              </a:spcAft>
              <a:buClrTx/>
              <a:buSzTx/>
              <a:buFont typeface="+mj-lt"/>
              <a:buAutoNum type="alphaLcPeriod" startAt="2"/>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a:p>
            <a:pPr marR="0" lvl="0" algn="l" defTabSz="719138" rtl="0" eaLnBrk="1" fontAlgn="auto" latinLnBrk="0" hangingPunct="1">
              <a:lnSpc>
                <a:spcPct val="114000"/>
              </a:lnSpc>
              <a:spcBef>
                <a:spcPct val="20000"/>
              </a:spcBef>
              <a:spcAft>
                <a:spcPts val="0"/>
              </a:spcAft>
              <a:buClrTx/>
              <a:buSzTx/>
              <a:tabLst/>
              <a:defRPr/>
            </a:pPr>
            <a:r>
              <a:rPr lang="en-US" dirty="0">
                <a:solidFill>
                  <a:schemeClr val="tx2">
                    <a:lumMod val="60000"/>
                    <a:lumOff val="40000"/>
                  </a:schemeClr>
                </a:solidFill>
              </a:rPr>
              <a:t>	A		    	B			C			D</a:t>
            </a:r>
            <a:endParaRPr kumimoji="0" lang="en-US" sz="1800" b="0" i="0" u="none" strike="noStrike" kern="1200" cap="none" spc="0" normalizeH="0" baseline="0" noProof="0" dirty="0">
              <a:ln>
                <a:noFill/>
              </a:ln>
              <a:solidFill>
                <a:schemeClr val="tx2">
                  <a:lumMod val="60000"/>
                  <a:lumOff val="40000"/>
                </a:schemeClr>
              </a:solidFill>
              <a:effectLst/>
              <a:uLnTx/>
              <a:uFillTx/>
            </a:endParaRPr>
          </a:p>
          <a:p>
            <a:pPr marL="358775" marR="0" lvl="0" indent="-358775" algn="l" defTabSz="914400" rtl="0" eaLnBrk="1" fontAlgn="auto" latinLnBrk="0" hangingPunct="1">
              <a:lnSpc>
                <a:spcPct val="114000"/>
              </a:lnSpc>
              <a:spcBef>
                <a:spcPct val="20000"/>
              </a:spcBef>
              <a:spcAft>
                <a:spcPts val="0"/>
              </a:spcAft>
              <a:buClrTx/>
              <a:buSzTx/>
              <a:buFont typeface="+mj-lt"/>
              <a:buAutoNum type="alphaLcPeriod" startAt="2"/>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0" name="Rectangle 19"/>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ectangle 20"/>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Rectangle 21"/>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TextBox 23"/>
          <p:cNvSpPr txBox="1"/>
          <p:nvPr/>
        </p:nvSpPr>
        <p:spPr>
          <a:xfrm>
            <a:off x="457200"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5" name="TextBox 24"/>
          <p:cNvSpPr txBox="1"/>
          <p:nvPr/>
        </p:nvSpPr>
        <p:spPr>
          <a:xfrm>
            <a:off x="977841"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At each boundary blue light changes speed more than red light.</a:t>
            </a:r>
          </a:p>
        </p:txBody>
      </p:sp>
      <p:sp>
        <p:nvSpPr>
          <p:cNvPr id="26" name="TextBox 25"/>
          <p:cNvSpPr txBox="1"/>
          <p:nvPr/>
        </p:nvSpPr>
        <p:spPr>
          <a:xfrm>
            <a:off x="457200"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7" name="TextBox 26"/>
          <p:cNvSpPr txBox="1"/>
          <p:nvPr/>
        </p:nvSpPr>
        <p:spPr>
          <a:xfrm>
            <a:off x="977841"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In air and glass, red light moves faster than blue light.</a:t>
            </a:r>
          </a:p>
        </p:txBody>
      </p:sp>
      <p:sp>
        <p:nvSpPr>
          <p:cNvPr id="28" name="TextBox 27"/>
          <p:cNvSpPr txBox="1"/>
          <p:nvPr/>
        </p:nvSpPr>
        <p:spPr>
          <a:xfrm>
            <a:off x="457200"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29" name="TextBox 28"/>
          <p:cNvSpPr txBox="1"/>
          <p:nvPr/>
        </p:nvSpPr>
        <p:spPr>
          <a:xfrm>
            <a:off x="977841"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In glass, blue light moves more slowly than red light.</a:t>
            </a:r>
          </a:p>
        </p:txBody>
      </p:sp>
      <p:pic>
        <p:nvPicPr>
          <p:cNvPr id="5" name="Picture 4">
            <a:extLst>
              <a:ext uri="{FF2B5EF4-FFF2-40B4-BE49-F238E27FC236}">
                <a16:creationId xmlns:a16="http://schemas.microsoft.com/office/drawing/2014/main" id="{331EA239-D2DB-4967-BC98-9823D4E7D172}"/>
              </a:ext>
            </a:extLst>
          </p:cNvPr>
          <p:cNvPicPr>
            <a:picLocks noChangeAspect="1"/>
          </p:cNvPicPr>
          <p:nvPr/>
        </p:nvPicPr>
        <p:blipFill>
          <a:blip r:embed="rId4"/>
          <a:stretch>
            <a:fillRect/>
          </a:stretch>
        </p:blipFill>
        <p:spPr>
          <a:xfrm>
            <a:off x="401637" y="1766814"/>
            <a:ext cx="8462105" cy="857292"/>
          </a:xfrm>
          <a:prstGeom prst="rect">
            <a:avLst/>
          </a:prstGeom>
        </p:spPr>
      </p:pic>
      <p:sp>
        <p:nvSpPr>
          <p:cNvPr id="15" name="Rectangle 14">
            <a:extLst>
              <a:ext uri="{FF2B5EF4-FFF2-40B4-BE49-F238E27FC236}">
                <a16:creationId xmlns:a16="http://schemas.microsoft.com/office/drawing/2014/main" id="{1581EAF6-2D2C-4797-A749-C51A60C9E8B3}"/>
              </a:ext>
            </a:extLst>
          </p:cNvPr>
          <p:cNvSpPr/>
          <p:nvPr/>
        </p:nvSpPr>
        <p:spPr>
          <a:xfrm>
            <a:off x="401637" y="5553530"/>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Box 15">
            <a:extLst>
              <a:ext uri="{FF2B5EF4-FFF2-40B4-BE49-F238E27FC236}">
                <a16:creationId xmlns:a16="http://schemas.microsoft.com/office/drawing/2014/main" id="{CB3952DD-0F85-4772-99D2-5653833DFA31}"/>
              </a:ext>
            </a:extLst>
          </p:cNvPr>
          <p:cNvSpPr txBox="1"/>
          <p:nvPr/>
        </p:nvSpPr>
        <p:spPr>
          <a:xfrm>
            <a:off x="456452" y="5638864"/>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18" name="TextBox 17">
            <a:extLst>
              <a:ext uri="{FF2B5EF4-FFF2-40B4-BE49-F238E27FC236}">
                <a16:creationId xmlns:a16="http://schemas.microsoft.com/office/drawing/2014/main" id="{466C5416-17B9-435E-AAF0-AC24ACBD7D49}"/>
              </a:ext>
            </a:extLst>
          </p:cNvPr>
          <p:cNvSpPr txBox="1"/>
          <p:nvPr/>
        </p:nvSpPr>
        <p:spPr>
          <a:xfrm>
            <a:off x="977093" y="5636535"/>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All colours of light travel at the same speed.</a:t>
            </a:r>
          </a:p>
        </p:txBody>
      </p:sp>
      <p:sp>
        <p:nvSpPr>
          <p:cNvPr id="19" name="Rounded Rectangle 18">
            <a:hlinkClick r:id="rId5" action="ppaction://hlinksldjump"/>
            <a:extLst>
              <a:ext uri="{FF2B5EF4-FFF2-40B4-BE49-F238E27FC236}">
                <a16:creationId xmlns:a16="http://schemas.microsoft.com/office/drawing/2014/main" id="{CA31F6BF-C014-405D-B6DF-C9D13ADBD830}"/>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34544880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32F9EBCA-08AA-4FFC-9C8F-FF739B2E0D48}"/>
              </a:ext>
            </a:extLst>
          </p:cNvPr>
          <p:cNvPicPr>
            <a:picLocks noChangeAspect="1"/>
          </p:cNvPicPr>
          <p:nvPr/>
        </p:nvPicPr>
        <p:blipFill>
          <a:blip r:embed="rId3"/>
          <a:stretch>
            <a:fillRect/>
          </a:stretch>
        </p:blipFill>
        <p:spPr>
          <a:xfrm>
            <a:off x="0" y="651781"/>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61631" y="-1"/>
            <a:ext cx="8820737" cy="65178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The </a:t>
            </a:r>
            <a:r>
              <a:rPr kumimoji="0" lang="en-US" sz="2000" b="1" i="0" u="none" strike="noStrike" kern="1200" cap="none" spc="0" normalizeH="0" baseline="0" noProof="0" dirty="0" err="1">
                <a:ln>
                  <a:noFill/>
                </a:ln>
                <a:effectLst/>
                <a:uLnTx/>
                <a:uFillTx/>
                <a:latin typeface="Verdana" panose="020B0604030504040204" pitchFamily="34" charset="0"/>
                <a:ea typeface="Verdana" panose="020B0604030504040204" pitchFamily="34" charset="0"/>
                <a:cs typeface="Verdana" panose="020B0604030504040204" pitchFamily="34" charset="0"/>
              </a:rPr>
              <a:t>colour</a:t>
            </a: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violet</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5"/>
            <a:ext cx="8285163" cy="1280413"/>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dirty="0"/>
              <a:t>Violet light refracts because it has wave properties.</a:t>
            </a:r>
          </a:p>
          <a:p>
            <a:r>
              <a:rPr lang="en-GB" dirty="0"/>
              <a:t>Different colours within white light refract at different angles.</a:t>
            </a:r>
          </a:p>
        </p:txBody>
      </p:sp>
      <p:pic>
        <p:nvPicPr>
          <p:cNvPr id="17" name="Picture 16">
            <a:extLst>
              <a:ext uri="{FF2B5EF4-FFF2-40B4-BE49-F238E27FC236}">
                <a16:creationId xmlns:a16="http://schemas.microsoft.com/office/drawing/2014/main" id="{8AFA7E71-69FC-4524-890F-1C3DB0FAAF97}"/>
              </a:ext>
            </a:extLst>
          </p:cNvPr>
          <p:cNvPicPr>
            <a:picLocks noChangeAspect="1"/>
          </p:cNvPicPr>
          <p:nvPr/>
        </p:nvPicPr>
        <p:blipFill>
          <a:blip r:embed="rId4"/>
          <a:stretch>
            <a:fillRect/>
          </a:stretch>
        </p:blipFill>
        <p:spPr>
          <a:xfrm>
            <a:off x="1779789" y="2143538"/>
            <a:ext cx="5584420" cy="3450635"/>
          </a:xfrm>
          <a:prstGeom prst="rect">
            <a:avLst/>
          </a:prstGeom>
        </p:spPr>
      </p:pic>
    </p:spTree>
    <p:extLst>
      <p:ext uri="{BB962C8B-B14F-4D97-AF65-F5344CB8AC3E}">
        <p14:creationId xmlns:p14="http://schemas.microsoft.com/office/powerpoint/2010/main" val="915436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46">
            <a:extLst>
              <a:ext uri="{FF2B5EF4-FFF2-40B4-BE49-F238E27FC236}">
                <a16:creationId xmlns:a16="http://schemas.microsoft.com/office/drawing/2014/main" id="{EA16185D-0C6F-4850-8814-AA25439E9112}"/>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The </a:t>
            </a:r>
            <a:r>
              <a:rPr kumimoji="0" lang="en-US" sz="2000" b="1" i="0" u="none" strike="noStrike" kern="1200" cap="none" spc="0" normalizeH="0" baseline="0" noProof="0" dirty="0" err="1">
                <a:ln>
                  <a:noFill/>
                </a:ln>
                <a:effectLst/>
                <a:uLnTx/>
                <a:uFillTx/>
                <a:latin typeface="Verdana" panose="020B0604030504040204" pitchFamily="34" charset="0"/>
                <a:ea typeface="Verdana" panose="020B0604030504040204" pitchFamily="34" charset="0"/>
                <a:cs typeface="Verdana" panose="020B0604030504040204" pitchFamily="34" charset="0"/>
              </a:rPr>
              <a:t>colour</a:t>
            </a: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violet</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307887" y="863125"/>
            <a:ext cx="5687471" cy="870793"/>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6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Violet light refracts because it has wave properties.</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6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Violet light refracts more than blue light.</a:t>
            </a:r>
          </a:p>
        </p:txBody>
      </p:sp>
      <p:sp>
        <p:nvSpPr>
          <p:cNvPr id="34" name="Rectangle 33"/>
          <p:cNvSpPr/>
          <p:nvPr/>
        </p:nvSpPr>
        <p:spPr>
          <a:xfrm>
            <a:off x="307887" y="3509476"/>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p:nvSpPr>
        <p:spPr>
          <a:xfrm>
            <a:off x="307887" y="4169294"/>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p:cNvSpPr/>
          <p:nvPr/>
        </p:nvSpPr>
        <p:spPr>
          <a:xfrm>
            <a:off x="307887" y="4829112"/>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p:cNvSpPr/>
          <p:nvPr/>
        </p:nvSpPr>
        <p:spPr>
          <a:xfrm>
            <a:off x="307887" y="5488930"/>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345062" y="3597210"/>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40" name="TextBox 39"/>
          <p:cNvSpPr txBox="1"/>
          <p:nvPr/>
        </p:nvSpPr>
        <p:spPr>
          <a:xfrm>
            <a:off x="664238" y="3594881"/>
            <a:ext cx="5331120"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Violet light travels faster in glass.</a:t>
            </a:r>
          </a:p>
        </p:txBody>
      </p:sp>
      <p:sp>
        <p:nvSpPr>
          <p:cNvPr id="41" name="TextBox 40"/>
          <p:cNvSpPr txBox="1"/>
          <p:nvPr/>
        </p:nvSpPr>
        <p:spPr>
          <a:xfrm>
            <a:off x="345062" y="4254628"/>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42" name="TextBox 41"/>
          <p:cNvSpPr txBox="1"/>
          <p:nvPr/>
        </p:nvSpPr>
        <p:spPr>
          <a:xfrm>
            <a:off x="664238" y="4252299"/>
            <a:ext cx="5331120"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Violet light travels faster in air. </a:t>
            </a:r>
          </a:p>
        </p:txBody>
      </p:sp>
      <p:sp>
        <p:nvSpPr>
          <p:cNvPr id="43" name="TextBox 42"/>
          <p:cNvSpPr txBox="1"/>
          <p:nvPr/>
        </p:nvSpPr>
        <p:spPr>
          <a:xfrm>
            <a:off x="345062" y="4914446"/>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44" name="TextBox 43"/>
          <p:cNvSpPr txBox="1"/>
          <p:nvPr/>
        </p:nvSpPr>
        <p:spPr>
          <a:xfrm>
            <a:off x="664238" y="4912117"/>
            <a:ext cx="5331120"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Violet light has a higher frequency.</a:t>
            </a:r>
          </a:p>
        </p:txBody>
      </p:sp>
      <p:sp>
        <p:nvSpPr>
          <p:cNvPr id="45" name="TextBox 44"/>
          <p:cNvSpPr txBox="1"/>
          <p:nvPr/>
        </p:nvSpPr>
        <p:spPr>
          <a:xfrm>
            <a:off x="345062" y="5574264"/>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46" name="TextBox 45"/>
          <p:cNvSpPr txBox="1"/>
          <p:nvPr/>
        </p:nvSpPr>
        <p:spPr>
          <a:xfrm>
            <a:off x="664238" y="5571935"/>
            <a:ext cx="5331120"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Violet light has a longer wavelength.</a:t>
            </a:r>
          </a:p>
        </p:txBody>
      </p:sp>
      <p:grpSp>
        <p:nvGrpSpPr>
          <p:cNvPr id="73" name="Group 72"/>
          <p:cNvGrpSpPr/>
          <p:nvPr/>
        </p:nvGrpSpPr>
        <p:grpSpPr>
          <a:xfrm>
            <a:off x="6070289" y="3509476"/>
            <a:ext cx="2730061" cy="544860"/>
            <a:chOff x="5846013" y="2914258"/>
            <a:chExt cx="2954337" cy="544860"/>
          </a:xfrm>
        </p:grpSpPr>
        <p:sp>
          <p:nvSpPr>
            <p:cNvPr id="49" name="Rectangle 48"/>
            <p:cNvSpPr/>
            <p:nvPr/>
          </p:nvSpPr>
          <p:spPr>
            <a:xfrm>
              <a:off x="5846013" y="2914258"/>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p:cNvCxnSpPr/>
            <p:nvPr/>
          </p:nvCxnSpPr>
          <p:spPr>
            <a:xfrm>
              <a:off x="7323826" y="291425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584919" y="29189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8062087" y="291648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4" name="Group 73"/>
          <p:cNvGrpSpPr/>
          <p:nvPr/>
        </p:nvGrpSpPr>
        <p:grpSpPr>
          <a:xfrm>
            <a:off x="6070289" y="4169294"/>
            <a:ext cx="2730061" cy="544860"/>
            <a:chOff x="5846013" y="3574076"/>
            <a:chExt cx="2954337" cy="544860"/>
          </a:xfrm>
        </p:grpSpPr>
        <p:sp>
          <p:nvSpPr>
            <p:cNvPr id="51" name="Rectangle 50"/>
            <p:cNvSpPr/>
            <p:nvPr/>
          </p:nvSpPr>
          <p:spPr>
            <a:xfrm>
              <a:off x="5846013" y="3574076"/>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7" name="Straight Connector 56"/>
            <p:cNvCxnSpPr/>
            <p:nvPr/>
          </p:nvCxnSpPr>
          <p:spPr>
            <a:xfrm>
              <a:off x="7320305" y="35740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6581398" y="3578794"/>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8058566" y="357630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6070289" y="4829112"/>
            <a:ext cx="2730061" cy="549393"/>
            <a:chOff x="5846013" y="4233894"/>
            <a:chExt cx="2954337" cy="549393"/>
          </a:xfrm>
        </p:grpSpPr>
        <p:sp>
          <p:nvSpPr>
            <p:cNvPr id="52" name="Rectangle 51"/>
            <p:cNvSpPr/>
            <p:nvPr/>
          </p:nvSpPr>
          <p:spPr>
            <a:xfrm>
              <a:off x="5846013" y="4233894"/>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0" name="Straight Connector 59"/>
            <p:cNvCxnSpPr/>
            <p:nvPr/>
          </p:nvCxnSpPr>
          <p:spPr>
            <a:xfrm>
              <a:off x="7320305" y="423842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581398" y="424314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8058566" y="424065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6" name="Group 75"/>
          <p:cNvGrpSpPr/>
          <p:nvPr/>
        </p:nvGrpSpPr>
        <p:grpSpPr>
          <a:xfrm>
            <a:off x="6070289" y="5486530"/>
            <a:ext cx="2730061" cy="544860"/>
            <a:chOff x="5846013" y="4891312"/>
            <a:chExt cx="2954337" cy="544860"/>
          </a:xfrm>
        </p:grpSpPr>
        <p:sp>
          <p:nvSpPr>
            <p:cNvPr id="53" name="Rectangle 52"/>
            <p:cNvSpPr/>
            <p:nvPr/>
          </p:nvSpPr>
          <p:spPr>
            <a:xfrm>
              <a:off x="5846013" y="4893712"/>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3" name="Straight Connector 62"/>
            <p:cNvCxnSpPr/>
            <p:nvPr/>
          </p:nvCxnSpPr>
          <p:spPr>
            <a:xfrm>
              <a:off x="7320305" y="4891312"/>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6581398" y="4896030"/>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8058566" y="4893541"/>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6070289" y="2554178"/>
            <a:ext cx="2730061" cy="838779"/>
            <a:chOff x="5846013" y="2252879"/>
            <a:chExt cx="2954337" cy="544860"/>
          </a:xfrm>
        </p:grpSpPr>
        <p:sp>
          <p:nvSpPr>
            <p:cNvPr id="69" name="Rectangle 68"/>
            <p:cNvSpPr/>
            <p:nvPr/>
          </p:nvSpPr>
          <p:spPr>
            <a:xfrm>
              <a:off x="5846013" y="2252879"/>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0" name="Straight Connector 69"/>
            <p:cNvCxnSpPr/>
            <p:nvPr/>
          </p:nvCxnSpPr>
          <p:spPr>
            <a:xfrm>
              <a:off x="7323826" y="2252879"/>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6584919" y="225759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8062087" y="225510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sp>
        <p:nvSpPr>
          <p:cNvPr id="6" name="TextBox 5"/>
          <p:cNvSpPr txBox="1"/>
          <p:nvPr/>
        </p:nvSpPr>
        <p:spPr>
          <a:xfrm>
            <a:off x="6070289" y="255786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8" name="TextBox 77"/>
          <p:cNvSpPr txBox="1"/>
          <p:nvPr/>
        </p:nvSpPr>
        <p:spPr>
          <a:xfrm>
            <a:off x="6756237" y="255786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9" name="TextBox 78"/>
          <p:cNvSpPr txBox="1"/>
          <p:nvPr/>
        </p:nvSpPr>
        <p:spPr>
          <a:xfrm>
            <a:off x="7435318" y="255786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wrong</a:t>
            </a:r>
          </a:p>
        </p:txBody>
      </p:sp>
      <p:sp>
        <p:nvSpPr>
          <p:cNvPr id="80" name="TextBox 79"/>
          <p:cNvSpPr txBox="1"/>
          <p:nvPr/>
        </p:nvSpPr>
        <p:spPr>
          <a:xfrm>
            <a:off x="8118580" y="255786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wrong</a:t>
            </a:r>
          </a:p>
        </p:txBody>
      </p:sp>
      <p:pic>
        <p:nvPicPr>
          <p:cNvPr id="48" name="Picture 47">
            <a:extLst>
              <a:ext uri="{FF2B5EF4-FFF2-40B4-BE49-F238E27FC236}">
                <a16:creationId xmlns:a16="http://schemas.microsoft.com/office/drawing/2014/main" id="{A3E34C05-512A-40F6-87B3-0E2006B9FFCA}"/>
              </a:ext>
            </a:extLst>
          </p:cNvPr>
          <p:cNvPicPr>
            <a:picLocks noChangeAspect="1"/>
          </p:cNvPicPr>
          <p:nvPr/>
        </p:nvPicPr>
        <p:blipFill>
          <a:blip r:embed="rId4"/>
          <a:stretch>
            <a:fillRect/>
          </a:stretch>
        </p:blipFill>
        <p:spPr>
          <a:xfrm>
            <a:off x="6191055" y="794991"/>
            <a:ext cx="2609295" cy="1612294"/>
          </a:xfrm>
          <a:prstGeom prst="rect">
            <a:avLst/>
          </a:prstGeom>
        </p:spPr>
      </p:pic>
      <p:sp>
        <p:nvSpPr>
          <p:cNvPr id="3" name="Rectangle 2">
            <a:extLst>
              <a:ext uri="{FF2B5EF4-FFF2-40B4-BE49-F238E27FC236}">
                <a16:creationId xmlns:a16="http://schemas.microsoft.com/office/drawing/2014/main" id="{BB95BCF8-9A2A-407C-B15B-9DFAC4E03198}"/>
              </a:ext>
            </a:extLst>
          </p:cNvPr>
          <p:cNvSpPr/>
          <p:nvPr/>
        </p:nvSpPr>
        <p:spPr>
          <a:xfrm>
            <a:off x="307440" y="2554178"/>
            <a:ext cx="5629183" cy="787460"/>
          </a:xfrm>
          <a:prstGeom prst="rect">
            <a:avLst/>
          </a:prstGeom>
        </p:spPr>
        <p:txBody>
          <a:bodyPr wrap="square">
            <a:spAutoFit/>
          </a:bodyPr>
          <a:lstStyle/>
          <a:p>
            <a:pPr lvl="0" defTabSz="914400">
              <a:lnSpc>
                <a:spcPct val="114000"/>
              </a:lnSpc>
              <a:spcBef>
                <a:spcPct val="20000"/>
              </a:spcBef>
              <a:spcAft>
                <a:spcPts val="600"/>
              </a:spcAft>
              <a:defRPr/>
            </a:pPr>
            <a:r>
              <a:rPr lang="en-US" dirty="0">
                <a:latin typeface="Verdana" panose="020B0604030504040204" pitchFamily="34" charset="0"/>
                <a:ea typeface="Verdana" panose="020B0604030504040204" pitchFamily="34" charset="0"/>
              </a:rPr>
              <a:t>How does </a:t>
            </a:r>
            <a:r>
              <a:rPr lang="en-US" b="1" dirty="0">
                <a:solidFill>
                  <a:srgbClr val="7030A0"/>
                </a:solidFill>
                <a:latin typeface="Verdana" panose="020B0604030504040204" pitchFamily="34" charset="0"/>
                <a:ea typeface="Verdana" panose="020B0604030504040204" pitchFamily="34" charset="0"/>
              </a:rPr>
              <a:t>violet</a:t>
            </a:r>
            <a:r>
              <a:rPr lang="en-US" dirty="0">
                <a:latin typeface="Verdana" panose="020B0604030504040204" pitchFamily="34" charset="0"/>
                <a:ea typeface="Verdana" panose="020B0604030504040204" pitchFamily="34" charset="0"/>
              </a:rPr>
              <a:t> light compare to </a:t>
            </a:r>
            <a:r>
              <a:rPr lang="en-US" b="1" dirty="0">
                <a:solidFill>
                  <a:srgbClr val="0070C0"/>
                </a:solidFill>
                <a:latin typeface="Verdana" panose="020B0604030504040204" pitchFamily="34" charset="0"/>
                <a:ea typeface="Verdana" panose="020B0604030504040204" pitchFamily="34" charset="0"/>
              </a:rPr>
              <a:t>blue</a:t>
            </a:r>
            <a:r>
              <a:rPr lang="en-US" dirty="0">
                <a:latin typeface="Verdana" panose="020B0604030504040204" pitchFamily="34" charset="0"/>
                <a:ea typeface="Verdana" panose="020B0604030504040204" pitchFamily="34" charset="0"/>
              </a:rPr>
              <a:t> light?</a:t>
            </a:r>
          </a:p>
          <a:p>
            <a:pPr lvl="0" defTabSz="914400">
              <a:lnSpc>
                <a:spcPct val="114000"/>
              </a:lnSpc>
              <a:spcBef>
                <a:spcPct val="20000"/>
              </a:spcBef>
              <a:defRPr/>
            </a:pPr>
            <a:r>
              <a:rPr lang="en-US" sz="1600" i="1" dirty="0">
                <a:latin typeface="Verdana" panose="020B0604030504040204" pitchFamily="34" charset="0"/>
                <a:ea typeface="Verdana" panose="020B0604030504040204" pitchFamily="34" charset="0"/>
              </a:rPr>
              <a:t>What do you think about each statement?</a:t>
            </a:r>
          </a:p>
        </p:txBody>
      </p:sp>
      <p:sp>
        <p:nvSpPr>
          <p:cNvPr id="50" name="Rounded Rectangle 18">
            <a:hlinkClick r:id="rId5" action="ppaction://hlinksldjump"/>
            <a:extLst>
              <a:ext uri="{FF2B5EF4-FFF2-40B4-BE49-F238E27FC236}">
                <a16:creationId xmlns:a16="http://schemas.microsoft.com/office/drawing/2014/main" id="{249D3611-740A-470D-90A5-204034D1B234}"/>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3587597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7367F65-7710-43E7-AD4A-300853A214CC}"/>
              </a:ext>
            </a:extLst>
          </p:cNvPr>
          <p:cNvPicPr>
            <a:picLocks noChangeAspect="1"/>
          </p:cNvPicPr>
          <p:nvPr/>
        </p:nvPicPr>
        <p:blipFill>
          <a:blip r:embed="rId3"/>
          <a:stretch>
            <a:fillRect/>
          </a:stretch>
        </p:blipFill>
        <p:spPr>
          <a:xfrm>
            <a:off x="0" y="651781"/>
            <a:ext cx="9144000" cy="6203552"/>
          </a:xfrm>
          <a:prstGeom prst="rect">
            <a:avLst/>
          </a:prstGeom>
        </p:spPr>
      </p:pic>
      <p:sp>
        <p:nvSpPr>
          <p:cNvPr id="4"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Section 2: Response activities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7" name="TextBox 6">
            <a:hlinkClick r:id="rId4"/>
          </p:cNvPr>
          <p:cNvSpPr txBox="1"/>
          <p:nvPr/>
        </p:nvSpPr>
        <p:spPr>
          <a:xfrm>
            <a:off x="457200" y="2839454"/>
            <a:ext cx="8285163" cy="3046988"/>
          </a:xfrm>
          <a:prstGeom prst="rect">
            <a:avLst/>
          </a:prstGeom>
          <a:noFill/>
          <a:ln w="12700">
            <a:solidFill>
              <a:schemeClr val="bg1">
                <a:lumMod val="50000"/>
              </a:schemeClr>
            </a:solidFill>
          </a:ln>
        </p:spPr>
        <p:txBody>
          <a:bodyPr wrap="square" rtlCol="0">
            <a:spAutoFit/>
          </a:bodyPr>
          <a:lstStyle/>
          <a:p>
            <a:pPr algn="ctr">
              <a:spcAft>
                <a:spcPts val="600"/>
              </a:spcAft>
            </a:pPr>
            <a:r>
              <a:rPr lang="en-GB" dirty="0"/>
              <a:t>A zip file containing all the resources for this key concept can be downloaded from </a:t>
            </a:r>
            <a:r>
              <a:rPr lang="en-GB" b="1" dirty="0">
                <a:solidFill>
                  <a:srgbClr val="006580"/>
                </a:solidFill>
              </a:rPr>
              <a:t>www.BestEvidenceScienceTeaching.org</a:t>
            </a:r>
          </a:p>
          <a:p>
            <a:pPr>
              <a:spcAft>
                <a:spcPts val="600"/>
              </a:spcAft>
            </a:pPr>
            <a:endParaRPr lang="en-GB" b="1" dirty="0"/>
          </a:p>
          <a:p>
            <a:pPr>
              <a:spcAft>
                <a:spcPts val="1200"/>
              </a:spcAft>
            </a:pPr>
            <a:r>
              <a:rPr lang="en-GB" dirty="0"/>
              <a:t>The zip file provides:</a:t>
            </a:r>
          </a:p>
          <a:p>
            <a:pPr marL="285750" indent="-285750">
              <a:spcAft>
                <a:spcPts val="1200"/>
              </a:spcAft>
              <a:buFont typeface="Arial" panose="020B0604020202020204" pitchFamily="34" charset="0"/>
              <a:buChar char="•"/>
            </a:pPr>
            <a:r>
              <a:rPr lang="en-GB" b="1" dirty="0"/>
              <a:t>Teacher guidance </a:t>
            </a:r>
            <a:r>
              <a:rPr lang="en-GB" dirty="0"/>
              <a:t>for this key concept, including a summary of the research evidence on relevant preconceptions and misunderstandings.</a:t>
            </a:r>
          </a:p>
          <a:p>
            <a:pPr marL="285750" indent="-285750">
              <a:spcAft>
                <a:spcPts val="1200"/>
              </a:spcAft>
              <a:buFont typeface="Arial" panose="020B0604020202020204" pitchFamily="34" charset="0"/>
              <a:buChar char="•"/>
            </a:pPr>
            <a:r>
              <a:rPr lang="en-GB" dirty="0"/>
              <a:t>A full set of editable and printable </a:t>
            </a:r>
            <a:r>
              <a:rPr lang="en-GB" b="1" dirty="0"/>
              <a:t>student sheets and teacher notes </a:t>
            </a:r>
            <a:r>
              <a:rPr lang="en-GB" dirty="0"/>
              <a:t>for each response activity. The teacher notes include a summary of research evidence, guidance for using the activity and expected answers. </a:t>
            </a:r>
          </a:p>
        </p:txBody>
      </p:sp>
      <p:sp>
        <p:nvSpPr>
          <p:cNvPr id="8" name="Text Placeholder 16"/>
          <p:cNvSpPr txBox="1">
            <a:spLocks/>
          </p:cNvSpPr>
          <p:nvPr/>
        </p:nvSpPr>
        <p:spPr>
          <a:xfrm>
            <a:off x="457200" y="863125"/>
            <a:ext cx="8285163" cy="186314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en-GB" sz="1600" dirty="0"/>
              <a:t>Response activities encourage students to talk and think about what they’re thinking (metacognition).</a:t>
            </a:r>
          </a:p>
          <a:p>
            <a:pPr marL="285750" indent="-285750">
              <a:buFont typeface="Arial" panose="020B0604020202020204" pitchFamily="34" charset="0"/>
              <a:buChar char="•"/>
            </a:pPr>
            <a:r>
              <a:rPr lang="en-GB" sz="1600" dirty="0"/>
              <a:t>This challenges students’ misunderstandings, facilitates meaning-making, and develops and consolidates their scientific understanding. </a:t>
            </a:r>
          </a:p>
        </p:txBody>
      </p:sp>
    </p:spTree>
    <p:extLst>
      <p:ext uri="{BB962C8B-B14F-4D97-AF65-F5344CB8AC3E}">
        <p14:creationId xmlns:p14="http://schemas.microsoft.com/office/powerpoint/2010/main" val="36064249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 name="Picture 125">
            <a:extLst>
              <a:ext uri="{FF2B5EF4-FFF2-40B4-BE49-F238E27FC236}">
                <a16:creationId xmlns:a16="http://schemas.microsoft.com/office/drawing/2014/main" id="{C752B811-F2D3-4F2D-9AC1-FCCC7CFAB643}"/>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dirty="0"/>
              <a:t>Prism blues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5"/>
            <a:ext cx="8285163" cy="967277"/>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Moving from air into glass, red light refracts towards the normal line.</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Moving from glass to air, red light refract</a:t>
            </a:r>
            <a:r>
              <a:rPr lang="en-US" dirty="0"/>
              <a:t>s away from the normal line.</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3" name="Group 2">
            <a:extLst>
              <a:ext uri="{FF2B5EF4-FFF2-40B4-BE49-F238E27FC236}">
                <a16:creationId xmlns:a16="http://schemas.microsoft.com/office/drawing/2014/main" id="{41DAF56D-99E0-400F-BBAB-9276995E6A4A}"/>
              </a:ext>
            </a:extLst>
          </p:cNvPr>
          <p:cNvGrpSpPr/>
          <p:nvPr/>
        </p:nvGrpSpPr>
        <p:grpSpPr>
          <a:xfrm>
            <a:off x="1719781" y="2181600"/>
            <a:ext cx="5759999" cy="2494800"/>
            <a:chOff x="1692000" y="2181600"/>
            <a:chExt cx="5759999" cy="2494800"/>
          </a:xfrm>
        </p:grpSpPr>
        <p:grpSp>
          <p:nvGrpSpPr>
            <p:cNvPr id="2" name="Group 1">
              <a:extLst>
                <a:ext uri="{FF2B5EF4-FFF2-40B4-BE49-F238E27FC236}">
                  <a16:creationId xmlns:a16="http://schemas.microsoft.com/office/drawing/2014/main" id="{B6388E9B-D5C3-449A-A171-D38F5BC30AB5}"/>
                </a:ext>
              </a:extLst>
            </p:cNvPr>
            <p:cNvGrpSpPr/>
            <p:nvPr/>
          </p:nvGrpSpPr>
          <p:grpSpPr>
            <a:xfrm>
              <a:off x="1692000" y="2181600"/>
              <a:ext cx="5759999" cy="2494800"/>
              <a:chOff x="1692000" y="2181600"/>
              <a:chExt cx="5759999" cy="2494800"/>
            </a:xfrm>
          </p:grpSpPr>
          <p:grpSp>
            <p:nvGrpSpPr>
              <p:cNvPr id="5" name="Group 4">
                <a:extLst>
                  <a:ext uri="{FF2B5EF4-FFF2-40B4-BE49-F238E27FC236}">
                    <a16:creationId xmlns:a16="http://schemas.microsoft.com/office/drawing/2014/main" id="{8963541A-DE51-4594-81DD-C28BDA9AC36D}"/>
                  </a:ext>
                </a:extLst>
              </p:cNvPr>
              <p:cNvGrpSpPr/>
              <p:nvPr/>
            </p:nvGrpSpPr>
            <p:grpSpPr>
              <a:xfrm>
                <a:off x="1692000" y="2181600"/>
                <a:ext cx="5759999" cy="2494800"/>
                <a:chOff x="1898674" y="952995"/>
                <a:chExt cx="5759999" cy="2494800"/>
              </a:xfrm>
            </p:grpSpPr>
            <p:grpSp>
              <p:nvGrpSpPr>
                <p:cNvPr id="6" name="Group 5">
                  <a:extLst>
                    <a:ext uri="{FF2B5EF4-FFF2-40B4-BE49-F238E27FC236}">
                      <a16:creationId xmlns:a16="http://schemas.microsoft.com/office/drawing/2014/main" id="{0BDAF0F9-53C5-44DB-9DC5-0AE02F888376}"/>
                    </a:ext>
                  </a:extLst>
                </p:cNvPr>
                <p:cNvGrpSpPr/>
                <p:nvPr/>
              </p:nvGrpSpPr>
              <p:grpSpPr>
                <a:xfrm>
                  <a:off x="1898674" y="952995"/>
                  <a:ext cx="5759999" cy="2494800"/>
                  <a:chOff x="1878642" y="979526"/>
                  <a:chExt cx="5759999" cy="2494800"/>
                </a:xfrm>
              </p:grpSpPr>
              <p:sp>
                <p:nvSpPr>
                  <p:cNvPr id="17" name="Isosceles Triangle 16">
                    <a:extLst>
                      <a:ext uri="{FF2B5EF4-FFF2-40B4-BE49-F238E27FC236}">
                        <a16:creationId xmlns:a16="http://schemas.microsoft.com/office/drawing/2014/main" id="{89FABF32-6455-4011-8D86-CE65FE69A08C}"/>
                      </a:ext>
                    </a:extLst>
                  </p:cNvPr>
                  <p:cNvSpPr/>
                  <p:nvPr/>
                </p:nvSpPr>
                <p:spPr>
                  <a:xfrm>
                    <a:off x="3318642" y="979526"/>
                    <a:ext cx="2880000" cy="2494800"/>
                  </a:xfrm>
                  <a:prstGeom prst="triangle">
                    <a:avLst/>
                  </a:prstGeom>
                  <a:solidFill>
                    <a:srgbClr val="007600">
                      <a:alpha val="20000"/>
                    </a:srgbClr>
                  </a:solidFill>
                  <a:ln>
                    <a:noFill/>
                  </a:ln>
                  <a:scene3d>
                    <a:camera prst="orthographicFront">
                      <a:rot lat="0" lon="0" rev="0"/>
                    </a:camera>
                    <a:lightRig rig="threePt" dir="t"/>
                  </a:scene3d>
                  <a:sp3d extrusionH="635000" prstMaterial="plastic"/>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a:extLst>
                      <a:ext uri="{FF2B5EF4-FFF2-40B4-BE49-F238E27FC236}">
                        <a16:creationId xmlns:a16="http://schemas.microsoft.com/office/drawing/2014/main" id="{8942C6DA-786B-4127-97CD-133034AB0E58}"/>
                      </a:ext>
                    </a:extLst>
                  </p:cNvPr>
                  <p:cNvGrpSpPr/>
                  <p:nvPr/>
                </p:nvGrpSpPr>
                <p:grpSpPr>
                  <a:xfrm>
                    <a:off x="1878642" y="2226926"/>
                    <a:ext cx="5759999" cy="720000"/>
                    <a:chOff x="1878642" y="2226926"/>
                    <a:chExt cx="5759999" cy="720000"/>
                  </a:xfrm>
                </p:grpSpPr>
                <p:grpSp>
                  <p:nvGrpSpPr>
                    <p:cNvPr id="19" name="Group 18">
                      <a:extLst>
                        <a:ext uri="{FF2B5EF4-FFF2-40B4-BE49-F238E27FC236}">
                          <a16:creationId xmlns:a16="http://schemas.microsoft.com/office/drawing/2014/main" id="{EDFB0BDE-4400-4AF7-ABF4-6DA4B8402B39}"/>
                        </a:ext>
                      </a:extLst>
                    </p:cNvPr>
                    <p:cNvGrpSpPr/>
                    <p:nvPr/>
                  </p:nvGrpSpPr>
                  <p:grpSpPr>
                    <a:xfrm>
                      <a:off x="4038643" y="2226926"/>
                      <a:ext cx="1463134" cy="0"/>
                      <a:chOff x="4039971" y="2499976"/>
                      <a:chExt cx="951037" cy="0"/>
                    </a:xfrm>
                  </p:grpSpPr>
                  <p:grpSp>
                    <p:nvGrpSpPr>
                      <p:cNvPr id="27" name="Group 26">
                        <a:extLst>
                          <a:ext uri="{FF2B5EF4-FFF2-40B4-BE49-F238E27FC236}">
                            <a16:creationId xmlns:a16="http://schemas.microsoft.com/office/drawing/2014/main" id="{56898A28-C2FD-45E3-8E44-453C1E9A0026}"/>
                          </a:ext>
                        </a:extLst>
                      </p:cNvPr>
                      <p:cNvGrpSpPr/>
                      <p:nvPr/>
                    </p:nvGrpSpPr>
                    <p:grpSpPr>
                      <a:xfrm>
                        <a:off x="4039971" y="2499976"/>
                        <a:ext cx="468000" cy="0"/>
                        <a:chOff x="998621" y="2165685"/>
                        <a:chExt cx="4013875" cy="337466"/>
                      </a:xfrm>
                    </p:grpSpPr>
                    <p:cxnSp>
                      <p:nvCxnSpPr>
                        <p:cNvPr id="31" name="Straight Connector 30">
                          <a:extLst>
                            <a:ext uri="{FF2B5EF4-FFF2-40B4-BE49-F238E27FC236}">
                              <a16:creationId xmlns:a16="http://schemas.microsoft.com/office/drawing/2014/main" id="{98EFC60B-FB1E-4F06-99B8-FB225935CFE8}"/>
                            </a:ext>
                          </a:extLst>
                        </p:cNvPr>
                        <p:cNvCxnSpPr>
                          <a:cxnSpLocks/>
                        </p:cNvCxnSpPr>
                        <p:nvPr/>
                      </p:nvCxnSpPr>
                      <p:spPr>
                        <a:xfrm>
                          <a:off x="998621" y="2165685"/>
                          <a:ext cx="2880000" cy="1"/>
                        </a:xfrm>
                        <a:prstGeom prst="line">
                          <a:avLst/>
                        </a:prstGeom>
                        <a:ln w="6350" cap="rnd">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DB7C56DE-B2CA-4A40-98B9-F4A622FFBF8E}"/>
                            </a:ext>
                          </a:extLst>
                        </p:cNvPr>
                        <p:cNvCxnSpPr>
                          <a:cxnSpLocks/>
                        </p:cNvCxnSpPr>
                        <p:nvPr/>
                      </p:nvCxnSpPr>
                      <p:spPr>
                        <a:xfrm>
                          <a:off x="3572496" y="2503151"/>
                          <a:ext cx="1440000" cy="0"/>
                        </a:xfrm>
                        <a:prstGeom prst="straightConnector1">
                          <a:avLst/>
                        </a:prstGeom>
                        <a:ln w="6350" cap="rnd">
                          <a:solidFill>
                            <a:srgbClr val="C00000"/>
                          </a:solidFill>
                          <a:headEnd type="none"/>
                          <a:tailEnd type="arrow"/>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31FFE34D-0F63-4BCB-9458-3493109984D9}"/>
                          </a:ext>
                        </a:extLst>
                      </p:cNvPr>
                      <p:cNvGrpSpPr/>
                      <p:nvPr/>
                    </p:nvGrpSpPr>
                    <p:grpSpPr>
                      <a:xfrm>
                        <a:off x="4055008" y="2499976"/>
                        <a:ext cx="936000" cy="0"/>
                        <a:chOff x="749357" y="2202896"/>
                        <a:chExt cx="8027756" cy="300255"/>
                      </a:xfrm>
                    </p:grpSpPr>
                    <p:cxnSp>
                      <p:nvCxnSpPr>
                        <p:cNvPr id="29" name="Straight Connector 28">
                          <a:extLst>
                            <a:ext uri="{FF2B5EF4-FFF2-40B4-BE49-F238E27FC236}">
                              <a16:creationId xmlns:a16="http://schemas.microsoft.com/office/drawing/2014/main" id="{12D68F62-0049-4AAC-8F0F-D1D334674119}"/>
                            </a:ext>
                          </a:extLst>
                        </p:cNvPr>
                        <p:cNvCxnSpPr>
                          <a:cxnSpLocks/>
                        </p:cNvCxnSpPr>
                        <p:nvPr/>
                      </p:nvCxnSpPr>
                      <p:spPr>
                        <a:xfrm>
                          <a:off x="749357" y="2202896"/>
                          <a:ext cx="8027756" cy="0"/>
                        </a:xfrm>
                        <a:prstGeom prst="line">
                          <a:avLst/>
                        </a:prstGeom>
                        <a:ln w="6350" cap="rnd">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8FA0F6AE-BFDC-479B-BBCE-4E0135D5F466}"/>
                            </a:ext>
                          </a:extLst>
                        </p:cNvPr>
                        <p:cNvCxnSpPr>
                          <a:cxnSpLocks/>
                        </p:cNvCxnSpPr>
                        <p:nvPr/>
                      </p:nvCxnSpPr>
                      <p:spPr>
                        <a:xfrm>
                          <a:off x="3572496" y="2503151"/>
                          <a:ext cx="1440000" cy="0"/>
                        </a:xfrm>
                        <a:prstGeom prst="straightConnector1">
                          <a:avLst/>
                        </a:prstGeom>
                        <a:ln w="6350" cap="rnd">
                          <a:solidFill>
                            <a:srgbClr val="C00000"/>
                          </a:solidFill>
                          <a:headEnd type="none"/>
                          <a:tailEnd type="none"/>
                        </a:ln>
                      </p:spPr>
                      <p:style>
                        <a:lnRef idx="1">
                          <a:schemeClr val="accent1"/>
                        </a:lnRef>
                        <a:fillRef idx="0">
                          <a:schemeClr val="accent1"/>
                        </a:fillRef>
                        <a:effectRef idx="0">
                          <a:schemeClr val="accent1"/>
                        </a:effectRef>
                        <a:fontRef idx="minor">
                          <a:schemeClr val="tx1"/>
                        </a:fontRef>
                      </p:style>
                    </p:cxnSp>
                  </p:grpSp>
                </p:grpSp>
                <p:grpSp>
                  <p:nvGrpSpPr>
                    <p:cNvPr id="20" name="Group 19">
                      <a:extLst>
                        <a:ext uri="{FF2B5EF4-FFF2-40B4-BE49-F238E27FC236}">
                          <a16:creationId xmlns:a16="http://schemas.microsoft.com/office/drawing/2014/main" id="{84F26FD7-D778-48C1-8F13-E831155467AE}"/>
                        </a:ext>
                      </a:extLst>
                    </p:cNvPr>
                    <p:cNvGrpSpPr/>
                    <p:nvPr/>
                  </p:nvGrpSpPr>
                  <p:grpSpPr>
                    <a:xfrm>
                      <a:off x="5478641" y="2226926"/>
                      <a:ext cx="2160000" cy="720000"/>
                      <a:chOff x="5478641" y="2226926"/>
                      <a:chExt cx="2160000" cy="720000"/>
                    </a:xfrm>
                  </p:grpSpPr>
                  <p:cxnSp>
                    <p:nvCxnSpPr>
                      <p:cNvPr id="24" name="Straight Connector 23">
                        <a:extLst>
                          <a:ext uri="{FF2B5EF4-FFF2-40B4-BE49-F238E27FC236}">
                            <a16:creationId xmlns:a16="http://schemas.microsoft.com/office/drawing/2014/main" id="{F4379909-8892-4625-8433-6073FE329901}"/>
                          </a:ext>
                        </a:extLst>
                      </p:cNvPr>
                      <p:cNvCxnSpPr>
                        <a:cxnSpLocks/>
                      </p:cNvCxnSpPr>
                      <p:nvPr/>
                    </p:nvCxnSpPr>
                    <p:spPr>
                      <a:xfrm>
                        <a:off x="5478641" y="2226926"/>
                        <a:ext cx="2160000" cy="720000"/>
                      </a:xfrm>
                      <a:prstGeom prst="line">
                        <a:avLst/>
                      </a:prstGeom>
                      <a:ln w="6350" cap="rnd">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3570DD7-D249-4B3C-AD75-965A54F1D7E4}"/>
                          </a:ext>
                        </a:extLst>
                      </p:cNvPr>
                      <p:cNvCxnSpPr>
                        <a:cxnSpLocks/>
                      </p:cNvCxnSpPr>
                      <p:nvPr/>
                    </p:nvCxnSpPr>
                    <p:spPr>
                      <a:xfrm>
                        <a:off x="5478641" y="2226926"/>
                        <a:ext cx="1080000" cy="360000"/>
                      </a:xfrm>
                      <a:prstGeom prst="line">
                        <a:avLst/>
                      </a:prstGeom>
                      <a:ln w="6350" cap="rnd">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111BFC97-302B-44B8-841C-BCBA1217F999}"/>
                        </a:ext>
                      </a:extLst>
                    </p:cNvPr>
                    <p:cNvGrpSpPr/>
                    <p:nvPr/>
                  </p:nvGrpSpPr>
                  <p:grpSpPr>
                    <a:xfrm>
                      <a:off x="1878642" y="2226926"/>
                      <a:ext cx="2160000" cy="720000"/>
                      <a:chOff x="1878642" y="2226926"/>
                      <a:chExt cx="2160000" cy="720000"/>
                    </a:xfrm>
                  </p:grpSpPr>
                  <p:cxnSp>
                    <p:nvCxnSpPr>
                      <p:cNvPr id="22" name="Straight Connector 21">
                        <a:extLst>
                          <a:ext uri="{FF2B5EF4-FFF2-40B4-BE49-F238E27FC236}">
                            <a16:creationId xmlns:a16="http://schemas.microsoft.com/office/drawing/2014/main" id="{08DEACEC-DB9A-4291-AEDF-22B61A455198}"/>
                          </a:ext>
                        </a:extLst>
                      </p:cNvPr>
                      <p:cNvCxnSpPr/>
                      <p:nvPr/>
                    </p:nvCxnSpPr>
                    <p:spPr>
                      <a:xfrm flipV="1">
                        <a:off x="1878642" y="2226926"/>
                        <a:ext cx="2160000" cy="72000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FCB163C-9E9F-4270-B1F5-36927467A3F2}"/>
                          </a:ext>
                        </a:extLst>
                      </p:cNvPr>
                      <p:cNvCxnSpPr/>
                      <p:nvPr/>
                    </p:nvCxnSpPr>
                    <p:spPr>
                      <a:xfrm flipV="1">
                        <a:off x="1878642" y="2586926"/>
                        <a:ext cx="1080000" cy="360000"/>
                      </a:xfrm>
                      <a:prstGeom prst="line">
                        <a:avLst/>
                      </a:prstGeom>
                      <a:ln w="63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grpSp>
            <p:grpSp>
              <p:nvGrpSpPr>
                <p:cNvPr id="7" name="Group 6">
                  <a:extLst>
                    <a:ext uri="{FF2B5EF4-FFF2-40B4-BE49-F238E27FC236}">
                      <a16:creationId xmlns:a16="http://schemas.microsoft.com/office/drawing/2014/main" id="{2518D9B7-0D27-453B-A0A5-C765085E4C73}"/>
                    </a:ext>
                  </a:extLst>
                </p:cNvPr>
                <p:cNvGrpSpPr/>
                <p:nvPr/>
              </p:nvGrpSpPr>
              <p:grpSpPr>
                <a:xfrm>
                  <a:off x="3514100" y="1748268"/>
                  <a:ext cx="1080000" cy="900000"/>
                  <a:chOff x="3520857" y="1734495"/>
                  <a:chExt cx="1080000" cy="900000"/>
                </a:xfrm>
              </p:grpSpPr>
              <p:cxnSp>
                <p:nvCxnSpPr>
                  <p:cNvPr id="15" name="Straight Connector 14">
                    <a:extLst>
                      <a:ext uri="{FF2B5EF4-FFF2-40B4-BE49-F238E27FC236}">
                        <a16:creationId xmlns:a16="http://schemas.microsoft.com/office/drawing/2014/main" id="{FDDEB386-7D0F-4C67-90B1-407EE0D5C62C}"/>
                      </a:ext>
                    </a:extLst>
                  </p:cNvPr>
                  <p:cNvCxnSpPr/>
                  <p:nvPr/>
                </p:nvCxnSpPr>
                <p:spPr>
                  <a:xfrm>
                    <a:off x="3520857" y="1824495"/>
                    <a:ext cx="1080000" cy="720000"/>
                  </a:xfrm>
                  <a:prstGeom prst="line">
                    <a:avLst/>
                  </a:prstGeom>
                  <a:ln w="9525">
                    <a:solidFill>
                      <a:schemeClr val="tx1"/>
                    </a:solidFill>
                    <a:prstDash val="dash"/>
                    <a:headEnd type="none"/>
                  </a:ln>
                </p:spPr>
                <p:style>
                  <a:lnRef idx="1">
                    <a:schemeClr val="accent1"/>
                  </a:lnRef>
                  <a:fillRef idx="0">
                    <a:schemeClr val="accent1"/>
                  </a:fillRef>
                  <a:effectRef idx="0">
                    <a:schemeClr val="accent1"/>
                  </a:effectRef>
                  <a:fontRef idx="minor">
                    <a:schemeClr val="tx1"/>
                  </a:fontRef>
                </p:style>
              </p:cxnSp>
              <p:sp>
                <p:nvSpPr>
                  <p:cNvPr id="16" name="Arc 15">
                    <a:extLst>
                      <a:ext uri="{FF2B5EF4-FFF2-40B4-BE49-F238E27FC236}">
                        <a16:creationId xmlns:a16="http://schemas.microsoft.com/office/drawing/2014/main" id="{09D4BD3E-1863-4CEB-8C25-B49FBDFF894E}"/>
                      </a:ext>
                    </a:extLst>
                  </p:cNvPr>
                  <p:cNvSpPr/>
                  <p:nvPr/>
                </p:nvSpPr>
                <p:spPr>
                  <a:xfrm>
                    <a:off x="3610857" y="1734495"/>
                    <a:ext cx="900000" cy="900000"/>
                  </a:xfrm>
                  <a:prstGeom prst="arc">
                    <a:avLst>
                      <a:gd name="adj1" fmla="val 20529441"/>
                      <a:gd name="adj2" fmla="val 18854"/>
                    </a:avLst>
                  </a:prstGeom>
                  <a:ln w="12700">
                    <a:solidFill>
                      <a:schemeClr val="tx1"/>
                    </a:solidFill>
                    <a:headEnd type="none" w="sm" len="sm"/>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grpSp>
            <p:cxnSp>
              <p:nvCxnSpPr>
                <p:cNvPr id="8" name="Straight Connector 7">
                  <a:extLst>
                    <a:ext uri="{FF2B5EF4-FFF2-40B4-BE49-F238E27FC236}">
                      <a16:creationId xmlns:a16="http://schemas.microsoft.com/office/drawing/2014/main" id="{2419A2BE-82AC-4AD5-B1AD-445001D95C5E}"/>
                    </a:ext>
                  </a:extLst>
                </p:cNvPr>
                <p:cNvCxnSpPr>
                  <a:cxnSpLocks/>
                </p:cNvCxnSpPr>
                <p:nvPr/>
              </p:nvCxnSpPr>
              <p:spPr>
                <a:xfrm flipV="1">
                  <a:off x="4040082" y="2027070"/>
                  <a:ext cx="540000" cy="180000"/>
                </a:xfrm>
                <a:prstGeom prst="line">
                  <a:avLst/>
                </a:prstGeom>
                <a:ln w="3175">
                  <a:solidFill>
                    <a:srgbClr val="C00000"/>
                  </a:solidFill>
                  <a:prstDash val="dash"/>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0573678E-FF91-4680-A979-FBEFB32BAE94}"/>
                    </a:ext>
                  </a:extLst>
                </p:cNvPr>
                <p:cNvGrpSpPr/>
                <p:nvPr/>
              </p:nvGrpSpPr>
              <p:grpSpPr>
                <a:xfrm>
                  <a:off x="4972660" y="1748268"/>
                  <a:ext cx="1080000" cy="900000"/>
                  <a:chOff x="3474042" y="1734495"/>
                  <a:chExt cx="1080000" cy="900000"/>
                </a:xfrm>
              </p:grpSpPr>
              <p:cxnSp>
                <p:nvCxnSpPr>
                  <p:cNvPr id="13" name="Straight Connector 12">
                    <a:extLst>
                      <a:ext uri="{FF2B5EF4-FFF2-40B4-BE49-F238E27FC236}">
                        <a16:creationId xmlns:a16="http://schemas.microsoft.com/office/drawing/2014/main" id="{94F3C7B6-A2DA-43D9-A06D-87E1DB7ACCF6}"/>
                      </a:ext>
                    </a:extLst>
                  </p:cNvPr>
                  <p:cNvCxnSpPr>
                    <a:cxnSpLocks/>
                  </p:cNvCxnSpPr>
                  <p:nvPr/>
                </p:nvCxnSpPr>
                <p:spPr>
                  <a:xfrm flipV="1">
                    <a:off x="3474042" y="1824495"/>
                    <a:ext cx="1080000" cy="720000"/>
                  </a:xfrm>
                  <a:prstGeom prst="line">
                    <a:avLst/>
                  </a:prstGeom>
                  <a:ln w="9525">
                    <a:solidFill>
                      <a:schemeClr val="tx1"/>
                    </a:solidFill>
                    <a:prstDash val="dash"/>
                    <a:headEnd type="none"/>
                  </a:ln>
                </p:spPr>
                <p:style>
                  <a:lnRef idx="1">
                    <a:schemeClr val="accent1"/>
                  </a:lnRef>
                  <a:fillRef idx="0">
                    <a:schemeClr val="accent1"/>
                  </a:fillRef>
                  <a:effectRef idx="0">
                    <a:schemeClr val="accent1"/>
                  </a:effectRef>
                  <a:fontRef idx="minor">
                    <a:schemeClr val="tx1"/>
                  </a:fontRef>
                </p:style>
              </p:cxnSp>
              <p:sp>
                <p:nvSpPr>
                  <p:cNvPr id="14" name="Arc 13">
                    <a:extLst>
                      <a:ext uri="{FF2B5EF4-FFF2-40B4-BE49-F238E27FC236}">
                        <a16:creationId xmlns:a16="http://schemas.microsoft.com/office/drawing/2014/main" id="{088A1031-7A93-417B-BD5C-41D5C06111E8}"/>
                      </a:ext>
                    </a:extLst>
                  </p:cNvPr>
                  <p:cNvSpPr/>
                  <p:nvPr/>
                </p:nvSpPr>
                <p:spPr>
                  <a:xfrm>
                    <a:off x="3564042" y="1734495"/>
                    <a:ext cx="900000" cy="900000"/>
                  </a:xfrm>
                  <a:prstGeom prst="arc">
                    <a:avLst>
                      <a:gd name="adj1" fmla="val 21584827"/>
                      <a:gd name="adj2" fmla="val 1150775"/>
                    </a:avLst>
                  </a:prstGeom>
                  <a:ln w="12700">
                    <a:solidFill>
                      <a:schemeClr val="tx1"/>
                    </a:solidFill>
                    <a:headEnd type="none" w="sm" len="sm"/>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grpSp>
            <p:cxnSp>
              <p:nvCxnSpPr>
                <p:cNvPr id="10" name="Straight Connector 9">
                  <a:extLst>
                    <a:ext uri="{FF2B5EF4-FFF2-40B4-BE49-F238E27FC236}">
                      <a16:creationId xmlns:a16="http://schemas.microsoft.com/office/drawing/2014/main" id="{85AC838A-FD28-4841-9CE8-50AECBE19C30}"/>
                    </a:ext>
                  </a:extLst>
                </p:cNvPr>
                <p:cNvCxnSpPr>
                  <a:cxnSpLocks/>
                </p:cNvCxnSpPr>
                <p:nvPr/>
              </p:nvCxnSpPr>
              <p:spPr>
                <a:xfrm>
                  <a:off x="5521809" y="2198268"/>
                  <a:ext cx="540000" cy="0"/>
                </a:xfrm>
                <a:prstGeom prst="line">
                  <a:avLst/>
                </a:prstGeom>
                <a:ln w="3175" cap="rnd">
                  <a:solidFill>
                    <a:srgbClr val="C00000"/>
                  </a:solidFill>
                  <a:prstDash val="dash"/>
                  <a:tailEnd type="none"/>
                </a:ln>
              </p:spPr>
              <p:style>
                <a:lnRef idx="1">
                  <a:schemeClr val="accent1"/>
                </a:lnRef>
                <a:fillRef idx="0">
                  <a:schemeClr val="accent1"/>
                </a:fillRef>
                <a:effectRef idx="0">
                  <a:schemeClr val="accent1"/>
                </a:effectRef>
                <a:fontRef idx="minor">
                  <a:schemeClr val="tx1"/>
                </a:fontRef>
              </p:style>
            </p:cxnSp>
          </p:grpSp>
          <p:sp>
            <p:nvSpPr>
              <p:cNvPr id="33" name="Arc 32">
                <a:extLst>
                  <a:ext uri="{FF2B5EF4-FFF2-40B4-BE49-F238E27FC236}">
                    <a16:creationId xmlns:a16="http://schemas.microsoft.com/office/drawing/2014/main" id="{CEF8B3CE-2FA2-48A7-A6CC-FC487EBA11F5}"/>
                  </a:ext>
                </a:extLst>
              </p:cNvPr>
              <p:cNvSpPr/>
              <p:nvPr/>
            </p:nvSpPr>
            <p:spPr>
              <a:xfrm>
                <a:off x="3397426" y="2976873"/>
                <a:ext cx="900000" cy="900000"/>
              </a:xfrm>
              <a:prstGeom prst="arc">
                <a:avLst>
                  <a:gd name="adj1" fmla="val 55186"/>
                  <a:gd name="adj2" fmla="val 1982270"/>
                </a:avLst>
              </a:prstGeom>
              <a:ln w="3175">
                <a:solidFill>
                  <a:schemeClr val="tx1"/>
                </a:solidFill>
                <a:prstDash val="dash"/>
                <a:headEnd type="none" w="sm" len="sm"/>
                <a:tailEnd type="non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grpSp>
        <p:sp>
          <p:nvSpPr>
            <p:cNvPr id="60" name="Arc 59">
              <a:extLst>
                <a:ext uri="{FF2B5EF4-FFF2-40B4-BE49-F238E27FC236}">
                  <a16:creationId xmlns:a16="http://schemas.microsoft.com/office/drawing/2014/main" id="{04500D8C-5C43-456F-B78A-F808F566F3CD}"/>
                </a:ext>
              </a:extLst>
            </p:cNvPr>
            <p:cNvSpPr/>
            <p:nvPr/>
          </p:nvSpPr>
          <p:spPr>
            <a:xfrm>
              <a:off x="4852607" y="2976873"/>
              <a:ext cx="900000" cy="900000"/>
            </a:xfrm>
            <a:prstGeom prst="arc">
              <a:avLst>
                <a:gd name="adj1" fmla="val 19617770"/>
                <a:gd name="adj2" fmla="val 21565485"/>
              </a:avLst>
            </a:prstGeom>
            <a:ln w="3175">
              <a:solidFill>
                <a:schemeClr val="tx1"/>
              </a:solidFill>
              <a:prstDash val="dash"/>
              <a:headEnd type="none" w="sm" len="sm"/>
              <a:tailEnd type="non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grpSp>
    </p:spTree>
    <p:extLst>
      <p:ext uri="{BB962C8B-B14F-4D97-AF65-F5344CB8AC3E}">
        <p14:creationId xmlns:p14="http://schemas.microsoft.com/office/powerpoint/2010/main" val="12193126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3" name="Picture 382">
            <a:extLst>
              <a:ext uri="{FF2B5EF4-FFF2-40B4-BE49-F238E27FC236}">
                <a16:creationId xmlns:a16="http://schemas.microsoft.com/office/drawing/2014/main" id="{F88A8C3F-59DE-4AAE-A67E-7388A662EF6B}"/>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Prism blues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8285163" cy="1293276"/>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 wavefront diagram</a:t>
            </a:r>
            <a:r>
              <a:rPr kumimoji="0" lang="en-US" sz="1800" b="0" i="0" u="none" strike="noStrike" kern="1200" cap="none" spc="0" normalizeH="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shows how red light slows down in glass.</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baseline="0" dirty="0"/>
              <a:t>It</a:t>
            </a:r>
            <a:r>
              <a:rPr lang="en-US" dirty="0"/>
              <a:t> shows how red light speeds up again in air.</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It helps to explain</a:t>
            </a:r>
            <a:r>
              <a:rPr kumimoji="0" lang="en-US" sz="1800" b="0" i="0" u="none" strike="noStrike" kern="1200" cap="none" spc="0" normalizeH="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how a prism refracts red light.</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cxnSp>
        <p:nvCxnSpPr>
          <p:cNvPr id="230" name="Straight Connector 229">
            <a:extLst>
              <a:ext uri="{FF2B5EF4-FFF2-40B4-BE49-F238E27FC236}">
                <a16:creationId xmlns:a16="http://schemas.microsoft.com/office/drawing/2014/main" id="{7BE07BE4-2B3E-41BE-B004-276650F7F20A}"/>
              </a:ext>
            </a:extLst>
          </p:cNvPr>
          <p:cNvCxnSpPr/>
          <p:nvPr/>
        </p:nvCxnSpPr>
        <p:spPr>
          <a:xfrm>
            <a:off x="4945625" y="2984400"/>
            <a:ext cx="0" cy="8892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a:extLst>
              <a:ext uri="{FF2B5EF4-FFF2-40B4-BE49-F238E27FC236}">
                <a16:creationId xmlns:a16="http://schemas.microsoft.com/office/drawing/2014/main" id="{1C762B7B-6C97-47A1-92ED-83506E5EC402}"/>
              </a:ext>
            </a:extLst>
          </p:cNvPr>
          <p:cNvCxnSpPr/>
          <p:nvPr/>
        </p:nvCxnSpPr>
        <p:spPr>
          <a:xfrm>
            <a:off x="5114825" y="3117600"/>
            <a:ext cx="0" cy="756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a:extLst>
              <a:ext uri="{FF2B5EF4-FFF2-40B4-BE49-F238E27FC236}">
                <a16:creationId xmlns:a16="http://schemas.microsoft.com/office/drawing/2014/main" id="{4A3C71FB-216F-46D7-A555-C25354E0C1E9}"/>
              </a:ext>
            </a:extLst>
          </p:cNvPr>
          <p:cNvCxnSpPr/>
          <p:nvPr/>
        </p:nvCxnSpPr>
        <p:spPr>
          <a:xfrm>
            <a:off x="5294390" y="3427200"/>
            <a:ext cx="0" cy="4464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a:extLst>
              <a:ext uri="{FF2B5EF4-FFF2-40B4-BE49-F238E27FC236}">
                <a16:creationId xmlns:a16="http://schemas.microsoft.com/office/drawing/2014/main" id="{280B323C-D9F5-4B59-A043-A904BB09EFD8}"/>
              </a:ext>
            </a:extLst>
          </p:cNvPr>
          <p:cNvCxnSpPr/>
          <p:nvPr/>
        </p:nvCxnSpPr>
        <p:spPr>
          <a:xfrm>
            <a:off x="5453225" y="3700800"/>
            <a:ext cx="0" cy="1728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36B9442D-1E51-432F-A58C-E79B77406CE3}"/>
              </a:ext>
            </a:extLst>
          </p:cNvPr>
          <p:cNvCxnSpPr>
            <a:cxnSpLocks/>
          </p:cNvCxnSpPr>
          <p:nvPr/>
        </p:nvCxnSpPr>
        <p:spPr>
          <a:xfrm flipH="1">
            <a:off x="5114825" y="3021582"/>
            <a:ext cx="34137" cy="96017"/>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a:extLst>
              <a:ext uri="{FF2B5EF4-FFF2-40B4-BE49-F238E27FC236}">
                <a16:creationId xmlns:a16="http://schemas.microsoft.com/office/drawing/2014/main" id="{69EA3AC1-255A-43F7-BB0D-07A79961DEBF}"/>
              </a:ext>
            </a:extLst>
          </p:cNvPr>
          <p:cNvCxnSpPr>
            <a:cxnSpLocks/>
          </p:cNvCxnSpPr>
          <p:nvPr/>
        </p:nvCxnSpPr>
        <p:spPr>
          <a:xfrm flipH="1">
            <a:off x="5294391" y="3101895"/>
            <a:ext cx="97366" cy="323166"/>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6" name="Straight Connector 235">
            <a:extLst>
              <a:ext uri="{FF2B5EF4-FFF2-40B4-BE49-F238E27FC236}">
                <a16:creationId xmlns:a16="http://schemas.microsoft.com/office/drawing/2014/main" id="{6DC73174-E6E4-41E7-8C08-024671135256}"/>
              </a:ext>
            </a:extLst>
          </p:cNvPr>
          <p:cNvCxnSpPr>
            <a:cxnSpLocks/>
          </p:cNvCxnSpPr>
          <p:nvPr/>
        </p:nvCxnSpPr>
        <p:spPr>
          <a:xfrm flipH="1">
            <a:off x="5453224" y="3175675"/>
            <a:ext cx="171141" cy="5256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a:extLst>
              <a:ext uri="{FF2B5EF4-FFF2-40B4-BE49-F238E27FC236}">
                <a16:creationId xmlns:a16="http://schemas.microsoft.com/office/drawing/2014/main" id="{1A789087-E892-4700-A8F7-20F9FB16E729}"/>
              </a:ext>
            </a:extLst>
          </p:cNvPr>
          <p:cNvCxnSpPr>
            <a:cxnSpLocks/>
          </p:cNvCxnSpPr>
          <p:nvPr/>
        </p:nvCxnSpPr>
        <p:spPr>
          <a:xfrm flipH="1">
            <a:off x="5639214" y="3259580"/>
            <a:ext cx="216000" cy="648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a:extLst>
              <a:ext uri="{FF2B5EF4-FFF2-40B4-BE49-F238E27FC236}">
                <a16:creationId xmlns:a16="http://schemas.microsoft.com/office/drawing/2014/main" id="{91ADA099-68A7-49D2-93DB-97D91F187068}"/>
              </a:ext>
            </a:extLst>
          </p:cNvPr>
          <p:cNvCxnSpPr>
            <a:cxnSpLocks/>
          </p:cNvCxnSpPr>
          <p:nvPr/>
        </p:nvCxnSpPr>
        <p:spPr>
          <a:xfrm flipH="1">
            <a:off x="5888825" y="3340848"/>
            <a:ext cx="216000" cy="648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9" name="Straight Connector 238">
            <a:extLst>
              <a:ext uri="{FF2B5EF4-FFF2-40B4-BE49-F238E27FC236}">
                <a16:creationId xmlns:a16="http://schemas.microsoft.com/office/drawing/2014/main" id="{024D0556-DBF9-417D-AC2D-EF62F3E4A709}"/>
              </a:ext>
            </a:extLst>
          </p:cNvPr>
          <p:cNvCxnSpPr>
            <a:cxnSpLocks/>
          </p:cNvCxnSpPr>
          <p:nvPr/>
        </p:nvCxnSpPr>
        <p:spPr>
          <a:xfrm flipH="1">
            <a:off x="6138436" y="3425061"/>
            <a:ext cx="216000" cy="648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a:extLst>
              <a:ext uri="{FF2B5EF4-FFF2-40B4-BE49-F238E27FC236}">
                <a16:creationId xmlns:a16="http://schemas.microsoft.com/office/drawing/2014/main" id="{1BBD6963-2DA1-4BB5-9B7E-70406BF9DD9C}"/>
              </a:ext>
            </a:extLst>
          </p:cNvPr>
          <p:cNvCxnSpPr>
            <a:cxnSpLocks/>
          </p:cNvCxnSpPr>
          <p:nvPr/>
        </p:nvCxnSpPr>
        <p:spPr>
          <a:xfrm flipH="1">
            <a:off x="6382513" y="3507603"/>
            <a:ext cx="216000" cy="648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a:extLst>
              <a:ext uri="{FF2B5EF4-FFF2-40B4-BE49-F238E27FC236}">
                <a16:creationId xmlns:a16="http://schemas.microsoft.com/office/drawing/2014/main" id="{75F75586-A5D4-4583-B736-9BC7BA62523D}"/>
              </a:ext>
            </a:extLst>
          </p:cNvPr>
          <p:cNvCxnSpPr>
            <a:cxnSpLocks/>
          </p:cNvCxnSpPr>
          <p:nvPr/>
        </p:nvCxnSpPr>
        <p:spPr>
          <a:xfrm flipH="1">
            <a:off x="6626390" y="3590413"/>
            <a:ext cx="216000" cy="648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a:extLst>
              <a:ext uri="{FF2B5EF4-FFF2-40B4-BE49-F238E27FC236}">
                <a16:creationId xmlns:a16="http://schemas.microsoft.com/office/drawing/2014/main" id="{9547EC0D-4A6A-4FBF-AF07-C74CD64BAB77}"/>
              </a:ext>
            </a:extLst>
          </p:cNvPr>
          <p:cNvCxnSpPr>
            <a:cxnSpLocks/>
          </p:cNvCxnSpPr>
          <p:nvPr/>
        </p:nvCxnSpPr>
        <p:spPr>
          <a:xfrm flipH="1">
            <a:off x="6870267" y="3667092"/>
            <a:ext cx="216000" cy="648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0BBA6A8C-067A-4CBC-9F55-67FAC3A1E82D}"/>
              </a:ext>
            </a:extLst>
          </p:cNvPr>
          <p:cNvPicPr>
            <a:picLocks noChangeAspect="1"/>
          </p:cNvPicPr>
          <p:nvPr/>
        </p:nvPicPr>
        <p:blipFill>
          <a:blip r:embed="rId4"/>
          <a:stretch>
            <a:fillRect/>
          </a:stretch>
        </p:blipFill>
        <p:spPr>
          <a:xfrm>
            <a:off x="1685294" y="2167018"/>
            <a:ext cx="5773412" cy="2523963"/>
          </a:xfrm>
          <a:prstGeom prst="rect">
            <a:avLst/>
          </a:prstGeom>
        </p:spPr>
      </p:pic>
      <p:cxnSp>
        <p:nvCxnSpPr>
          <p:cNvPr id="371" name="Straight Connector 370">
            <a:extLst>
              <a:ext uri="{FF2B5EF4-FFF2-40B4-BE49-F238E27FC236}">
                <a16:creationId xmlns:a16="http://schemas.microsoft.com/office/drawing/2014/main" id="{6E0D92F2-DB78-4BD0-BFB4-53CC40018C15}"/>
              </a:ext>
            </a:extLst>
          </p:cNvPr>
          <p:cNvCxnSpPr/>
          <p:nvPr/>
        </p:nvCxnSpPr>
        <p:spPr>
          <a:xfrm>
            <a:off x="4021534" y="2984400"/>
            <a:ext cx="11009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2" name="Straight Connector 371">
            <a:extLst>
              <a:ext uri="{FF2B5EF4-FFF2-40B4-BE49-F238E27FC236}">
                <a16:creationId xmlns:a16="http://schemas.microsoft.com/office/drawing/2014/main" id="{AA2184D6-6326-42C9-86E4-63E0C9A8A3AE}"/>
              </a:ext>
            </a:extLst>
          </p:cNvPr>
          <p:cNvCxnSpPr>
            <a:cxnSpLocks/>
          </p:cNvCxnSpPr>
          <p:nvPr/>
        </p:nvCxnSpPr>
        <p:spPr>
          <a:xfrm>
            <a:off x="3498849" y="3873600"/>
            <a:ext cx="21255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5" name="Straight Connector 374">
            <a:extLst>
              <a:ext uri="{FF2B5EF4-FFF2-40B4-BE49-F238E27FC236}">
                <a16:creationId xmlns:a16="http://schemas.microsoft.com/office/drawing/2014/main" id="{C34E07EB-0F15-4B7A-9613-908DC4318C28}"/>
              </a:ext>
            </a:extLst>
          </p:cNvPr>
          <p:cNvCxnSpPr>
            <a:cxnSpLocks/>
          </p:cNvCxnSpPr>
          <p:nvPr/>
        </p:nvCxnSpPr>
        <p:spPr>
          <a:xfrm>
            <a:off x="4896436" y="2940560"/>
            <a:ext cx="2484000" cy="82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8" name="Straight Connector 377">
            <a:extLst>
              <a:ext uri="{FF2B5EF4-FFF2-40B4-BE49-F238E27FC236}">
                <a16:creationId xmlns:a16="http://schemas.microsoft.com/office/drawing/2014/main" id="{71073D4B-C306-4EE7-A50B-ABEC3FBCAA2D}"/>
              </a:ext>
            </a:extLst>
          </p:cNvPr>
          <p:cNvCxnSpPr>
            <a:cxnSpLocks/>
          </p:cNvCxnSpPr>
          <p:nvPr/>
        </p:nvCxnSpPr>
        <p:spPr>
          <a:xfrm>
            <a:off x="5346535" y="3806413"/>
            <a:ext cx="1836000" cy="612000"/>
          </a:xfrm>
          <a:prstGeom prst="line">
            <a:avLst/>
          </a:prstGeom>
        </p:spPr>
        <p:style>
          <a:lnRef idx="1">
            <a:schemeClr val="accent1"/>
          </a:lnRef>
          <a:fillRef idx="0">
            <a:schemeClr val="accent1"/>
          </a:fillRef>
          <a:effectRef idx="0">
            <a:schemeClr val="accent1"/>
          </a:effectRef>
          <a:fontRef idx="minor">
            <a:schemeClr val="tx1"/>
          </a:fontRef>
        </p:style>
      </p:cxnSp>
      <p:sp>
        <p:nvSpPr>
          <p:cNvPr id="379" name="TextBox 378">
            <a:extLst>
              <a:ext uri="{FF2B5EF4-FFF2-40B4-BE49-F238E27FC236}">
                <a16:creationId xmlns:a16="http://schemas.microsoft.com/office/drawing/2014/main" id="{563B7383-C90E-49A1-BA57-2397D8B88333}"/>
              </a:ext>
            </a:extLst>
          </p:cNvPr>
          <p:cNvSpPr txBox="1"/>
          <p:nvPr/>
        </p:nvSpPr>
        <p:spPr>
          <a:xfrm>
            <a:off x="3052056" y="4750616"/>
            <a:ext cx="3564335" cy="307777"/>
          </a:xfrm>
          <a:prstGeom prst="rect">
            <a:avLst/>
          </a:prstGeom>
          <a:noFill/>
        </p:spPr>
        <p:txBody>
          <a:bodyPr wrap="square" rtlCol="0">
            <a:spAutoFit/>
          </a:bodyPr>
          <a:lstStyle/>
          <a:p>
            <a:r>
              <a:rPr lang="en-GB" sz="1400" dirty="0">
                <a:solidFill>
                  <a:schemeClr val="tx1">
                    <a:lumMod val="65000"/>
                    <a:lumOff val="35000"/>
                  </a:schemeClr>
                </a:solidFill>
                <a:latin typeface="Verdana" panose="020B0604030504040204" pitchFamily="34" charset="0"/>
                <a:ea typeface="Verdana" panose="020B0604030504040204" pitchFamily="34" charset="0"/>
              </a:rPr>
              <a:t>1. Draw construction lines.</a:t>
            </a:r>
          </a:p>
        </p:txBody>
      </p:sp>
      <p:sp>
        <p:nvSpPr>
          <p:cNvPr id="380" name="TextBox 379">
            <a:extLst>
              <a:ext uri="{FF2B5EF4-FFF2-40B4-BE49-F238E27FC236}">
                <a16:creationId xmlns:a16="http://schemas.microsoft.com/office/drawing/2014/main" id="{3D8E3AD2-DA19-4249-A9A0-CCE558A1F383}"/>
              </a:ext>
            </a:extLst>
          </p:cNvPr>
          <p:cNvSpPr txBox="1"/>
          <p:nvPr/>
        </p:nvSpPr>
        <p:spPr>
          <a:xfrm>
            <a:off x="3052056" y="5054053"/>
            <a:ext cx="3564335" cy="307777"/>
          </a:xfrm>
          <a:prstGeom prst="rect">
            <a:avLst/>
          </a:prstGeom>
          <a:noFill/>
        </p:spPr>
        <p:txBody>
          <a:bodyPr wrap="square" rtlCol="0">
            <a:spAutoFit/>
          </a:bodyPr>
          <a:lstStyle/>
          <a:p>
            <a:r>
              <a:rPr lang="en-GB" sz="1400" dirty="0">
                <a:solidFill>
                  <a:schemeClr val="tx1">
                    <a:lumMod val="65000"/>
                    <a:lumOff val="35000"/>
                  </a:schemeClr>
                </a:solidFill>
                <a:latin typeface="Verdana" panose="020B0604030504040204" pitchFamily="34" charset="0"/>
                <a:ea typeface="Verdana" panose="020B0604030504040204" pitchFamily="34" charset="0"/>
              </a:rPr>
              <a:t>2. Draw wavefronts in the glass.</a:t>
            </a:r>
          </a:p>
        </p:txBody>
      </p:sp>
      <p:sp>
        <p:nvSpPr>
          <p:cNvPr id="381" name="TextBox 380">
            <a:extLst>
              <a:ext uri="{FF2B5EF4-FFF2-40B4-BE49-F238E27FC236}">
                <a16:creationId xmlns:a16="http://schemas.microsoft.com/office/drawing/2014/main" id="{4271E9A6-1A24-4942-9156-594E1D9B9C4F}"/>
              </a:ext>
            </a:extLst>
          </p:cNvPr>
          <p:cNvSpPr txBox="1"/>
          <p:nvPr/>
        </p:nvSpPr>
        <p:spPr>
          <a:xfrm>
            <a:off x="3052056" y="5357490"/>
            <a:ext cx="3564335" cy="307777"/>
          </a:xfrm>
          <a:prstGeom prst="rect">
            <a:avLst/>
          </a:prstGeom>
          <a:noFill/>
        </p:spPr>
        <p:txBody>
          <a:bodyPr wrap="square" rtlCol="0">
            <a:spAutoFit/>
          </a:bodyPr>
          <a:lstStyle/>
          <a:p>
            <a:r>
              <a:rPr lang="en-GB" sz="1400" dirty="0">
                <a:solidFill>
                  <a:schemeClr val="tx1">
                    <a:lumMod val="65000"/>
                    <a:lumOff val="35000"/>
                  </a:schemeClr>
                </a:solidFill>
                <a:latin typeface="Verdana" panose="020B0604030504040204" pitchFamily="34" charset="0"/>
                <a:ea typeface="Verdana" panose="020B0604030504040204" pitchFamily="34" charset="0"/>
              </a:rPr>
              <a:t>3. Draw more construction lines.</a:t>
            </a:r>
          </a:p>
        </p:txBody>
      </p:sp>
      <p:sp>
        <p:nvSpPr>
          <p:cNvPr id="382" name="TextBox 381">
            <a:extLst>
              <a:ext uri="{FF2B5EF4-FFF2-40B4-BE49-F238E27FC236}">
                <a16:creationId xmlns:a16="http://schemas.microsoft.com/office/drawing/2014/main" id="{18F395DA-ED20-444A-A0B8-714FA0FC694E}"/>
              </a:ext>
            </a:extLst>
          </p:cNvPr>
          <p:cNvSpPr txBox="1"/>
          <p:nvPr/>
        </p:nvSpPr>
        <p:spPr>
          <a:xfrm>
            <a:off x="3052056" y="5660927"/>
            <a:ext cx="3564335" cy="307777"/>
          </a:xfrm>
          <a:prstGeom prst="rect">
            <a:avLst/>
          </a:prstGeom>
          <a:noFill/>
        </p:spPr>
        <p:txBody>
          <a:bodyPr wrap="square" rtlCol="0">
            <a:spAutoFit/>
          </a:bodyPr>
          <a:lstStyle/>
          <a:p>
            <a:r>
              <a:rPr lang="en-GB" sz="1400" dirty="0">
                <a:solidFill>
                  <a:schemeClr val="tx1">
                    <a:lumMod val="65000"/>
                    <a:lumOff val="35000"/>
                  </a:schemeClr>
                </a:solidFill>
                <a:latin typeface="Verdana" panose="020B0604030504040204" pitchFamily="34" charset="0"/>
                <a:ea typeface="Verdana" panose="020B0604030504040204" pitchFamily="34" charset="0"/>
              </a:rPr>
              <a:t>4. Draw wavefronts in the air.</a:t>
            </a:r>
          </a:p>
        </p:txBody>
      </p:sp>
    </p:spTree>
    <p:extLst>
      <p:ext uri="{BB962C8B-B14F-4D97-AF65-F5344CB8AC3E}">
        <p14:creationId xmlns:p14="http://schemas.microsoft.com/office/powerpoint/2010/main" val="600577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9"/>
                                        </p:tgtEl>
                                        <p:attrNameLst>
                                          <p:attrName>style.visibility</p:attrName>
                                        </p:attrNameLst>
                                      </p:cBhvr>
                                      <p:to>
                                        <p:strVal val="visible"/>
                                      </p:to>
                                    </p:set>
                                    <p:animEffect transition="in" filter="fade">
                                      <p:cBhvr>
                                        <p:cTn id="7" dur="500"/>
                                        <p:tgtEl>
                                          <p:spTgt spid="37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1"/>
                                        </p:tgtEl>
                                        <p:attrNameLst>
                                          <p:attrName>style.visibility</p:attrName>
                                        </p:attrNameLst>
                                      </p:cBhvr>
                                      <p:to>
                                        <p:strVal val="visible"/>
                                      </p:to>
                                    </p:set>
                                    <p:animEffect transition="in" filter="fade">
                                      <p:cBhvr>
                                        <p:cTn id="12" dur="500"/>
                                        <p:tgtEl>
                                          <p:spTgt spid="371"/>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372"/>
                                        </p:tgtEl>
                                        <p:attrNameLst>
                                          <p:attrName>style.visibility</p:attrName>
                                        </p:attrNameLst>
                                      </p:cBhvr>
                                      <p:to>
                                        <p:strVal val="visible"/>
                                      </p:to>
                                    </p:set>
                                    <p:animEffect transition="in" filter="fade">
                                      <p:cBhvr>
                                        <p:cTn id="16" dur="500"/>
                                        <p:tgtEl>
                                          <p:spTgt spid="37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80"/>
                                        </p:tgtEl>
                                        <p:attrNameLst>
                                          <p:attrName>style.visibility</p:attrName>
                                        </p:attrNameLst>
                                      </p:cBhvr>
                                      <p:to>
                                        <p:strVal val="visible"/>
                                      </p:to>
                                    </p:set>
                                    <p:animEffect transition="in" filter="fade">
                                      <p:cBhvr>
                                        <p:cTn id="21" dur="500"/>
                                        <p:tgtEl>
                                          <p:spTgt spid="38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30"/>
                                        </p:tgtEl>
                                        <p:attrNameLst>
                                          <p:attrName>style.visibility</p:attrName>
                                        </p:attrNameLst>
                                      </p:cBhvr>
                                      <p:to>
                                        <p:strVal val="visible"/>
                                      </p:to>
                                    </p:set>
                                    <p:animEffect transition="in" filter="fade">
                                      <p:cBhvr>
                                        <p:cTn id="26" dur="500"/>
                                        <p:tgtEl>
                                          <p:spTgt spid="230"/>
                                        </p:tgtEl>
                                      </p:cBhvr>
                                    </p:animEffec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231"/>
                                        </p:tgtEl>
                                        <p:attrNameLst>
                                          <p:attrName>style.visibility</p:attrName>
                                        </p:attrNameLst>
                                      </p:cBhvr>
                                      <p:to>
                                        <p:strVal val="visible"/>
                                      </p:to>
                                    </p:set>
                                    <p:animEffect transition="in" filter="fade">
                                      <p:cBhvr>
                                        <p:cTn id="30" dur="500"/>
                                        <p:tgtEl>
                                          <p:spTgt spid="231"/>
                                        </p:tgtEl>
                                      </p:cBhvr>
                                    </p:animEffect>
                                  </p:childTnLst>
                                </p:cTn>
                              </p:par>
                            </p:childTnLst>
                          </p:cTn>
                        </p:par>
                        <p:par>
                          <p:cTn id="31" fill="hold">
                            <p:stCondLst>
                              <p:cond delay="1000"/>
                            </p:stCondLst>
                            <p:childTnLst>
                              <p:par>
                                <p:cTn id="32" presetID="10" presetClass="entr" presetSubtype="0" fill="hold" nodeType="afterEffect">
                                  <p:stCondLst>
                                    <p:cond delay="0"/>
                                  </p:stCondLst>
                                  <p:childTnLst>
                                    <p:set>
                                      <p:cBhvr>
                                        <p:cTn id="33" dur="1" fill="hold">
                                          <p:stCondLst>
                                            <p:cond delay="0"/>
                                          </p:stCondLst>
                                        </p:cTn>
                                        <p:tgtEl>
                                          <p:spTgt spid="232"/>
                                        </p:tgtEl>
                                        <p:attrNameLst>
                                          <p:attrName>style.visibility</p:attrName>
                                        </p:attrNameLst>
                                      </p:cBhvr>
                                      <p:to>
                                        <p:strVal val="visible"/>
                                      </p:to>
                                    </p:set>
                                    <p:animEffect transition="in" filter="fade">
                                      <p:cBhvr>
                                        <p:cTn id="34" dur="500"/>
                                        <p:tgtEl>
                                          <p:spTgt spid="232"/>
                                        </p:tgtEl>
                                      </p:cBhvr>
                                    </p:animEffect>
                                  </p:childTnLst>
                                </p:cTn>
                              </p:par>
                            </p:childTnLst>
                          </p:cTn>
                        </p:par>
                        <p:par>
                          <p:cTn id="35" fill="hold">
                            <p:stCondLst>
                              <p:cond delay="1500"/>
                            </p:stCondLst>
                            <p:childTnLst>
                              <p:par>
                                <p:cTn id="36" presetID="10" presetClass="entr" presetSubtype="0" fill="hold" nodeType="afterEffect">
                                  <p:stCondLst>
                                    <p:cond delay="0"/>
                                  </p:stCondLst>
                                  <p:childTnLst>
                                    <p:set>
                                      <p:cBhvr>
                                        <p:cTn id="37" dur="1" fill="hold">
                                          <p:stCondLst>
                                            <p:cond delay="0"/>
                                          </p:stCondLst>
                                        </p:cTn>
                                        <p:tgtEl>
                                          <p:spTgt spid="233"/>
                                        </p:tgtEl>
                                        <p:attrNameLst>
                                          <p:attrName>style.visibility</p:attrName>
                                        </p:attrNameLst>
                                      </p:cBhvr>
                                      <p:to>
                                        <p:strVal val="visible"/>
                                      </p:to>
                                    </p:set>
                                    <p:animEffect transition="in" filter="fade">
                                      <p:cBhvr>
                                        <p:cTn id="38" dur="500"/>
                                        <p:tgtEl>
                                          <p:spTgt spid="23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81"/>
                                        </p:tgtEl>
                                        <p:attrNameLst>
                                          <p:attrName>style.visibility</p:attrName>
                                        </p:attrNameLst>
                                      </p:cBhvr>
                                      <p:to>
                                        <p:strVal val="visible"/>
                                      </p:to>
                                    </p:set>
                                    <p:animEffect transition="in" filter="fade">
                                      <p:cBhvr>
                                        <p:cTn id="43" dur="500"/>
                                        <p:tgtEl>
                                          <p:spTgt spid="381"/>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75"/>
                                        </p:tgtEl>
                                        <p:attrNameLst>
                                          <p:attrName>style.visibility</p:attrName>
                                        </p:attrNameLst>
                                      </p:cBhvr>
                                      <p:to>
                                        <p:strVal val="visible"/>
                                      </p:to>
                                    </p:set>
                                    <p:animEffect transition="in" filter="fade">
                                      <p:cBhvr>
                                        <p:cTn id="48" dur="500"/>
                                        <p:tgtEl>
                                          <p:spTgt spid="375"/>
                                        </p:tgtEl>
                                      </p:cBhvr>
                                    </p:animEffect>
                                  </p:childTnLst>
                                </p:cTn>
                              </p:par>
                            </p:childTnLst>
                          </p:cTn>
                        </p:par>
                        <p:par>
                          <p:cTn id="49" fill="hold">
                            <p:stCondLst>
                              <p:cond delay="500"/>
                            </p:stCondLst>
                            <p:childTnLst>
                              <p:par>
                                <p:cTn id="50" presetID="10" presetClass="entr" presetSubtype="0" fill="hold" nodeType="afterEffect">
                                  <p:stCondLst>
                                    <p:cond delay="0"/>
                                  </p:stCondLst>
                                  <p:childTnLst>
                                    <p:set>
                                      <p:cBhvr>
                                        <p:cTn id="51" dur="1" fill="hold">
                                          <p:stCondLst>
                                            <p:cond delay="0"/>
                                          </p:stCondLst>
                                        </p:cTn>
                                        <p:tgtEl>
                                          <p:spTgt spid="378"/>
                                        </p:tgtEl>
                                        <p:attrNameLst>
                                          <p:attrName>style.visibility</p:attrName>
                                        </p:attrNameLst>
                                      </p:cBhvr>
                                      <p:to>
                                        <p:strVal val="visible"/>
                                      </p:to>
                                    </p:set>
                                    <p:animEffect transition="in" filter="fade">
                                      <p:cBhvr>
                                        <p:cTn id="52" dur="500"/>
                                        <p:tgtEl>
                                          <p:spTgt spid="37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82"/>
                                        </p:tgtEl>
                                        <p:attrNameLst>
                                          <p:attrName>style.visibility</p:attrName>
                                        </p:attrNameLst>
                                      </p:cBhvr>
                                      <p:to>
                                        <p:strVal val="visible"/>
                                      </p:to>
                                    </p:set>
                                    <p:animEffect transition="in" filter="fade">
                                      <p:cBhvr>
                                        <p:cTn id="57" dur="500"/>
                                        <p:tgtEl>
                                          <p:spTgt spid="38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234"/>
                                        </p:tgtEl>
                                        <p:attrNameLst>
                                          <p:attrName>style.visibility</p:attrName>
                                        </p:attrNameLst>
                                      </p:cBhvr>
                                      <p:to>
                                        <p:strVal val="visible"/>
                                      </p:to>
                                    </p:set>
                                    <p:animEffect transition="in" filter="fade">
                                      <p:cBhvr>
                                        <p:cTn id="62" dur="500"/>
                                        <p:tgtEl>
                                          <p:spTgt spid="234"/>
                                        </p:tgtEl>
                                      </p:cBhvr>
                                    </p:animEffect>
                                  </p:childTnLst>
                                </p:cTn>
                              </p:par>
                            </p:childTnLst>
                          </p:cTn>
                        </p:par>
                        <p:par>
                          <p:cTn id="63" fill="hold">
                            <p:stCondLst>
                              <p:cond delay="500"/>
                            </p:stCondLst>
                            <p:childTnLst>
                              <p:par>
                                <p:cTn id="64" presetID="10" presetClass="entr" presetSubtype="0" fill="hold" nodeType="afterEffect">
                                  <p:stCondLst>
                                    <p:cond delay="0"/>
                                  </p:stCondLst>
                                  <p:childTnLst>
                                    <p:set>
                                      <p:cBhvr>
                                        <p:cTn id="65" dur="1" fill="hold">
                                          <p:stCondLst>
                                            <p:cond delay="0"/>
                                          </p:stCondLst>
                                        </p:cTn>
                                        <p:tgtEl>
                                          <p:spTgt spid="235"/>
                                        </p:tgtEl>
                                        <p:attrNameLst>
                                          <p:attrName>style.visibility</p:attrName>
                                        </p:attrNameLst>
                                      </p:cBhvr>
                                      <p:to>
                                        <p:strVal val="visible"/>
                                      </p:to>
                                    </p:set>
                                    <p:animEffect transition="in" filter="fade">
                                      <p:cBhvr>
                                        <p:cTn id="66" dur="500"/>
                                        <p:tgtEl>
                                          <p:spTgt spid="235"/>
                                        </p:tgtEl>
                                      </p:cBhvr>
                                    </p:animEffect>
                                  </p:childTnLst>
                                </p:cTn>
                              </p:par>
                            </p:childTnLst>
                          </p:cTn>
                        </p:par>
                        <p:par>
                          <p:cTn id="67" fill="hold">
                            <p:stCondLst>
                              <p:cond delay="1000"/>
                            </p:stCondLst>
                            <p:childTnLst>
                              <p:par>
                                <p:cTn id="68" presetID="10" presetClass="entr" presetSubtype="0" fill="hold" nodeType="afterEffect">
                                  <p:stCondLst>
                                    <p:cond delay="0"/>
                                  </p:stCondLst>
                                  <p:childTnLst>
                                    <p:set>
                                      <p:cBhvr>
                                        <p:cTn id="69" dur="1" fill="hold">
                                          <p:stCondLst>
                                            <p:cond delay="0"/>
                                          </p:stCondLst>
                                        </p:cTn>
                                        <p:tgtEl>
                                          <p:spTgt spid="236"/>
                                        </p:tgtEl>
                                        <p:attrNameLst>
                                          <p:attrName>style.visibility</p:attrName>
                                        </p:attrNameLst>
                                      </p:cBhvr>
                                      <p:to>
                                        <p:strVal val="visible"/>
                                      </p:to>
                                    </p:set>
                                    <p:animEffect transition="in" filter="fade">
                                      <p:cBhvr>
                                        <p:cTn id="70" dur="500"/>
                                        <p:tgtEl>
                                          <p:spTgt spid="236"/>
                                        </p:tgtEl>
                                      </p:cBhvr>
                                    </p:animEffect>
                                  </p:childTnLst>
                                </p:cTn>
                              </p:par>
                            </p:childTnLst>
                          </p:cTn>
                        </p:par>
                        <p:par>
                          <p:cTn id="71" fill="hold">
                            <p:stCondLst>
                              <p:cond delay="1500"/>
                            </p:stCondLst>
                            <p:childTnLst>
                              <p:par>
                                <p:cTn id="72" presetID="10" presetClass="entr" presetSubtype="0" fill="hold" nodeType="afterEffect">
                                  <p:stCondLst>
                                    <p:cond delay="0"/>
                                  </p:stCondLst>
                                  <p:childTnLst>
                                    <p:set>
                                      <p:cBhvr>
                                        <p:cTn id="73" dur="1" fill="hold">
                                          <p:stCondLst>
                                            <p:cond delay="0"/>
                                          </p:stCondLst>
                                        </p:cTn>
                                        <p:tgtEl>
                                          <p:spTgt spid="237"/>
                                        </p:tgtEl>
                                        <p:attrNameLst>
                                          <p:attrName>style.visibility</p:attrName>
                                        </p:attrNameLst>
                                      </p:cBhvr>
                                      <p:to>
                                        <p:strVal val="visible"/>
                                      </p:to>
                                    </p:set>
                                    <p:animEffect transition="in" filter="fade">
                                      <p:cBhvr>
                                        <p:cTn id="74" dur="500"/>
                                        <p:tgtEl>
                                          <p:spTgt spid="237"/>
                                        </p:tgtEl>
                                      </p:cBhvr>
                                    </p:animEffect>
                                  </p:childTnLst>
                                </p:cTn>
                              </p:par>
                            </p:childTnLst>
                          </p:cTn>
                        </p:par>
                        <p:par>
                          <p:cTn id="75" fill="hold">
                            <p:stCondLst>
                              <p:cond delay="2000"/>
                            </p:stCondLst>
                            <p:childTnLst>
                              <p:par>
                                <p:cTn id="76" presetID="10" presetClass="entr" presetSubtype="0" fill="hold" nodeType="afterEffect">
                                  <p:stCondLst>
                                    <p:cond delay="0"/>
                                  </p:stCondLst>
                                  <p:childTnLst>
                                    <p:set>
                                      <p:cBhvr>
                                        <p:cTn id="77" dur="1" fill="hold">
                                          <p:stCondLst>
                                            <p:cond delay="0"/>
                                          </p:stCondLst>
                                        </p:cTn>
                                        <p:tgtEl>
                                          <p:spTgt spid="238"/>
                                        </p:tgtEl>
                                        <p:attrNameLst>
                                          <p:attrName>style.visibility</p:attrName>
                                        </p:attrNameLst>
                                      </p:cBhvr>
                                      <p:to>
                                        <p:strVal val="visible"/>
                                      </p:to>
                                    </p:set>
                                    <p:animEffect transition="in" filter="fade">
                                      <p:cBhvr>
                                        <p:cTn id="78" dur="500"/>
                                        <p:tgtEl>
                                          <p:spTgt spid="238"/>
                                        </p:tgtEl>
                                      </p:cBhvr>
                                    </p:animEffect>
                                  </p:childTnLst>
                                </p:cTn>
                              </p:par>
                            </p:childTnLst>
                          </p:cTn>
                        </p:par>
                        <p:par>
                          <p:cTn id="79" fill="hold">
                            <p:stCondLst>
                              <p:cond delay="2500"/>
                            </p:stCondLst>
                            <p:childTnLst>
                              <p:par>
                                <p:cTn id="80" presetID="10" presetClass="entr" presetSubtype="0" fill="hold" nodeType="afterEffect">
                                  <p:stCondLst>
                                    <p:cond delay="0"/>
                                  </p:stCondLst>
                                  <p:childTnLst>
                                    <p:set>
                                      <p:cBhvr>
                                        <p:cTn id="81" dur="1" fill="hold">
                                          <p:stCondLst>
                                            <p:cond delay="0"/>
                                          </p:stCondLst>
                                        </p:cTn>
                                        <p:tgtEl>
                                          <p:spTgt spid="239"/>
                                        </p:tgtEl>
                                        <p:attrNameLst>
                                          <p:attrName>style.visibility</p:attrName>
                                        </p:attrNameLst>
                                      </p:cBhvr>
                                      <p:to>
                                        <p:strVal val="visible"/>
                                      </p:to>
                                    </p:set>
                                    <p:animEffect transition="in" filter="fade">
                                      <p:cBhvr>
                                        <p:cTn id="82" dur="500"/>
                                        <p:tgtEl>
                                          <p:spTgt spid="239"/>
                                        </p:tgtEl>
                                      </p:cBhvr>
                                    </p:animEffect>
                                  </p:childTnLst>
                                </p:cTn>
                              </p:par>
                            </p:childTnLst>
                          </p:cTn>
                        </p:par>
                        <p:par>
                          <p:cTn id="83" fill="hold">
                            <p:stCondLst>
                              <p:cond delay="3000"/>
                            </p:stCondLst>
                            <p:childTnLst>
                              <p:par>
                                <p:cTn id="84" presetID="10" presetClass="entr" presetSubtype="0" fill="hold" nodeType="afterEffect">
                                  <p:stCondLst>
                                    <p:cond delay="0"/>
                                  </p:stCondLst>
                                  <p:childTnLst>
                                    <p:set>
                                      <p:cBhvr>
                                        <p:cTn id="85" dur="1" fill="hold">
                                          <p:stCondLst>
                                            <p:cond delay="0"/>
                                          </p:stCondLst>
                                        </p:cTn>
                                        <p:tgtEl>
                                          <p:spTgt spid="240"/>
                                        </p:tgtEl>
                                        <p:attrNameLst>
                                          <p:attrName>style.visibility</p:attrName>
                                        </p:attrNameLst>
                                      </p:cBhvr>
                                      <p:to>
                                        <p:strVal val="visible"/>
                                      </p:to>
                                    </p:set>
                                    <p:animEffect transition="in" filter="fade">
                                      <p:cBhvr>
                                        <p:cTn id="86" dur="500"/>
                                        <p:tgtEl>
                                          <p:spTgt spid="240"/>
                                        </p:tgtEl>
                                      </p:cBhvr>
                                    </p:animEffect>
                                  </p:childTnLst>
                                </p:cTn>
                              </p:par>
                            </p:childTnLst>
                          </p:cTn>
                        </p:par>
                        <p:par>
                          <p:cTn id="87" fill="hold">
                            <p:stCondLst>
                              <p:cond delay="3500"/>
                            </p:stCondLst>
                            <p:childTnLst>
                              <p:par>
                                <p:cTn id="88" presetID="10" presetClass="entr" presetSubtype="0" fill="hold" nodeType="afterEffect">
                                  <p:stCondLst>
                                    <p:cond delay="0"/>
                                  </p:stCondLst>
                                  <p:childTnLst>
                                    <p:set>
                                      <p:cBhvr>
                                        <p:cTn id="89" dur="1" fill="hold">
                                          <p:stCondLst>
                                            <p:cond delay="0"/>
                                          </p:stCondLst>
                                        </p:cTn>
                                        <p:tgtEl>
                                          <p:spTgt spid="241"/>
                                        </p:tgtEl>
                                        <p:attrNameLst>
                                          <p:attrName>style.visibility</p:attrName>
                                        </p:attrNameLst>
                                      </p:cBhvr>
                                      <p:to>
                                        <p:strVal val="visible"/>
                                      </p:to>
                                    </p:set>
                                    <p:animEffect transition="in" filter="fade">
                                      <p:cBhvr>
                                        <p:cTn id="90" dur="500"/>
                                        <p:tgtEl>
                                          <p:spTgt spid="241"/>
                                        </p:tgtEl>
                                      </p:cBhvr>
                                    </p:animEffect>
                                  </p:childTnLst>
                                </p:cTn>
                              </p:par>
                            </p:childTnLst>
                          </p:cTn>
                        </p:par>
                        <p:par>
                          <p:cTn id="91" fill="hold">
                            <p:stCondLst>
                              <p:cond delay="4000"/>
                            </p:stCondLst>
                            <p:childTnLst>
                              <p:par>
                                <p:cTn id="92" presetID="10" presetClass="entr" presetSubtype="0" fill="hold" nodeType="afterEffect">
                                  <p:stCondLst>
                                    <p:cond delay="0"/>
                                  </p:stCondLst>
                                  <p:childTnLst>
                                    <p:set>
                                      <p:cBhvr>
                                        <p:cTn id="93" dur="1" fill="hold">
                                          <p:stCondLst>
                                            <p:cond delay="0"/>
                                          </p:stCondLst>
                                        </p:cTn>
                                        <p:tgtEl>
                                          <p:spTgt spid="242"/>
                                        </p:tgtEl>
                                        <p:attrNameLst>
                                          <p:attrName>style.visibility</p:attrName>
                                        </p:attrNameLst>
                                      </p:cBhvr>
                                      <p:to>
                                        <p:strVal val="visible"/>
                                      </p:to>
                                    </p:set>
                                    <p:animEffect transition="in" filter="fade">
                                      <p:cBhvr>
                                        <p:cTn id="94" dur="500"/>
                                        <p:tgtEl>
                                          <p:spTgt spid="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 grpId="0"/>
      <p:bldP spid="380" grpId="0"/>
      <p:bldP spid="381" grpId="0"/>
      <p:bldP spid="38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 name="Picture 132">
            <a:extLst>
              <a:ext uri="{FF2B5EF4-FFF2-40B4-BE49-F238E27FC236}">
                <a16:creationId xmlns:a16="http://schemas.microsoft.com/office/drawing/2014/main" id="{12136250-0B0B-4072-9B75-93D602A01171}"/>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dirty="0"/>
              <a:t>Prism blues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5"/>
            <a:ext cx="8285163" cy="81327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sz="1400" b="1" dirty="0"/>
              <a:t>To do:</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6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Complete this wavefront diagram to show blue light moving through a prism.</a:t>
            </a:r>
          </a:p>
        </p:txBody>
      </p:sp>
      <p:sp>
        <p:nvSpPr>
          <p:cNvPr id="62" name="Text Placeholder 16">
            <a:extLst>
              <a:ext uri="{FF2B5EF4-FFF2-40B4-BE49-F238E27FC236}">
                <a16:creationId xmlns:a16="http://schemas.microsoft.com/office/drawing/2014/main" id="{B8A854D9-3633-4EEF-9E3A-384B73D30095}"/>
              </a:ext>
            </a:extLst>
          </p:cNvPr>
          <p:cNvSpPr txBox="1">
            <a:spLocks/>
          </p:cNvSpPr>
          <p:nvPr/>
        </p:nvSpPr>
        <p:spPr>
          <a:xfrm>
            <a:off x="457200" y="4984583"/>
            <a:ext cx="8285163" cy="1261985"/>
          </a:xfrm>
          <a:prstGeom prst="rect">
            <a:avLst/>
          </a:prstGeom>
          <a:solidFill>
            <a:srgbClr val="FAFAEA"/>
          </a:solidFill>
          <a:ln>
            <a:solidFill>
              <a:srgbClr val="10253F"/>
            </a:solidFill>
          </a:ln>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sz="1400" b="1" dirty="0"/>
              <a:t>To answer:</a:t>
            </a:r>
          </a:p>
          <a:p>
            <a:pPr marL="342900" marR="0" lvl="0" indent="-342900" algn="l" defTabSz="914400" rtl="0" eaLnBrk="1" fontAlgn="auto" latinLnBrk="0" hangingPunct="1">
              <a:lnSpc>
                <a:spcPct val="114000"/>
              </a:lnSpc>
              <a:spcBef>
                <a:spcPct val="20000"/>
              </a:spcBef>
              <a:spcAft>
                <a:spcPts val="0"/>
              </a:spcAft>
              <a:buClrTx/>
              <a:buSzTx/>
              <a:buFont typeface="+mj-lt"/>
              <a:buAutoNum type="arabicPeriod"/>
              <a:tabLst/>
              <a:defRPr/>
            </a:pPr>
            <a:r>
              <a:rPr kumimoji="0" lang="en-US" sz="160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Why does blue light refract more than red light as it enters the prism?</a:t>
            </a:r>
          </a:p>
          <a:p>
            <a:pPr marL="342900" marR="0" lvl="0" indent="-342900" algn="l" defTabSz="914400" rtl="0" eaLnBrk="1" fontAlgn="auto" latinLnBrk="0" hangingPunct="1">
              <a:lnSpc>
                <a:spcPct val="114000"/>
              </a:lnSpc>
              <a:spcBef>
                <a:spcPct val="20000"/>
              </a:spcBef>
              <a:spcAft>
                <a:spcPts val="0"/>
              </a:spcAft>
              <a:buClrTx/>
              <a:buSzTx/>
              <a:buFont typeface="+mj-lt"/>
              <a:buAutoNum type="arabicPeriod"/>
              <a:tabLst/>
              <a:defRPr/>
            </a:pPr>
            <a:r>
              <a:rPr lang="en-US" sz="1600" dirty="0"/>
              <a:t>Why does blue light refract more than red light as it leaves the prism?</a:t>
            </a:r>
            <a:endParaRPr kumimoji="0" lang="en-US" sz="200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32" name="Picture 131">
            <a:extLst>
              <a:ext uri="{FF2B5EF4-FFF2-40B4-BE49-F238E27FC236}">
                <a16:creationId xmlns:a16="http://schemas.microsoft.com/office/drawing/2014/main" id="{7A39D00B-71A6-4C50-80C3-F0BD79035D63}"/>
              </a:ext>
            </a:extLst>
          </p:cNvPr>
          <p:cNvPicPr>
            <a:picLocks noChangeAspect="1"/>
          </p:cNvPicPr>
          <p:nvPr/>
        </p:nvPicPr>
        <p:blipFill>
          <a:blip r:embed="rId4"/>
          <a:stretch>
            <a:fillRect/>
          </a:stretch>
        </p:blipFill>
        <p:spPr>
          <a:xfrm>
            <a:off x="1710088" y="1885396"/>
            <a:ext cx="5688061" cy="2523963"/>
          </a:xfrm>
          <a:prstGeom prst="rect">
            <a:avLst/>
          </a:prstGeom>
        </p:spPr>
      </p:pic>
    </p:spTree>
    <p:extLst>
      <p:ext uri="{BB962C8B-B14F-4D97-AF65-F5344CB8AC3E}">
        <p14:creationId xmlns:p14="http://schemas.microsoft.com/office/powerpoint/2010/main" val="9231081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9" name="Picture 378">
            <a:extLst>
              <a:ext uri="{FF2B5EF4-FFF2-40B4-BE49-F238E27FC236}">
                <a16:creationId xmlns:a16="http://schemas.microsoft.com/office/drawing/2014/main" id="{CFE3904F-9877-4B5E-B690-3E8633850252}"/>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dirty="0"/>
              <a:t>Prism blues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5"/>
            <a:ext cx="8285163" cy="126198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sz="1400" b="1" dirty="0"/>
              <a:t>Answer: </a:t>
            </a:r>
            <a:r>
              <a:rPr lang="en-US" sz="1400" dirty="0"/>
              <a:t>Wavefront diagram for blue light.</a:t>
            </a:r>
            <a:endParaRPr kumimoji="0" lang="en-US" sz="1600" i="0" u="none" strike="noStrike" kern="1200" cap="none" spc="0" normalizeH="0" baseline="0" noProof="0" dirty="0">
              <a:ln>
                <a:noFill/>
              </a:ln>
              <a:effectLst/>
              <a:uLnTx/>
              <a:uFillTx/>
            </a:endParaRPr>
          </a:p>
        </p:txBody>
      </p:sp>
      <p:pic>
        <p:nvPicPr>
          <p:cNvPr id="196" name="Picture 195">
            <a:extLst>
              <a:ext uri="{FF2B5EF4-FFF2-40B4-BE49-F238E27FC236}">
                <a16:creationId xmlns:a16="http://schemas.microsoft.com/office/drawing/2014/main" id="{3BF7CB1C-1070-4C86-BEA3-0A390B22F22D}"/>
              </a:ext>
            </a:extLst>
          </p:cNvPr>
          <p:cNvPicPr>
            <a:picLocks noChangeAspect="1"/>
          </p:cNvPicPr>
          <p:nvPr/>
        </p:nvPicPr>
        <p:blipFill>
          <a:blip r:embed="rId4"/>
          <a:stretch>
            <a:fillRect/>
          </a:stretch>
        </p:blipFill>
        <p:spPr>
          <a:xfrm>
            <a:off x="1727969" y="1711045"/>
            <a:ext cx="5688061" cy="2523963"/>
          </a:xfrm>
          <a:prstGeom prst="rect">
            <a:avLst/>
          </a:prstGeom>
        </p:spPr>
      </p:pic>
      <p:grpSp>
        <p:nvGrpSpPr>
          <p:cNvPr id="200" name="Group 199">
            <a:extLst>
              <a:ext uri="{FF2B5EF4-FFF2-40B4-BE49-F238E27FC236}">
                <a16:creationId xmlns:a16="http://schemas.microsoft.com/office/drawing/2014/main" id="{73D2496D-1E95-414D-928F-6D0A4B7AF255}"/>
              </a:ext>
            </a:extLst>
          </p:cNvPr>
          <p:cNvGrpSpPr/>
          <p:nvPr/>
        </p:nvGrpSpPr>
        <p:grpSpPr>
          <a:xfrm>
            <a:off x="3523256" y="2492629"/>
            <a:ext cx="2160000" cy="947949"/>
            <a:chOff x="3571875" y="2955026"/>
            <a:chExt cx="2160000" cy="947949"/>
          </a:xfrm>
        </p:grpSpPr>
        <p:cxnSp>
          <p:nvCxnSpPr>
            <p:cNvPr id="198" name="Straight Connector 197">
              <a:extLst>
                <a:ext uri="{FF2B5EF4-FFF2-40B4-BE49-F238E27FC236}">
                  <a16:creationId xmlns:a16="http://schemas.microsoft.com/office/drawing/2014/main" id="{0C9A5FCD-E765-4D02-A64E-D0B7ED1A9318}"/>
                </a:ext>
              </a:extLst>
            </p:cNvPr>
            <p:cNvCxnSpPr/>
            <p:nvPr/>
          </p:nvCxnSpPr>
          <p:spPr>
            <a:xfrm>
              <a:off x="3929063" y="2955026"/>
              <a:ext cx="1440000" cy="36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3393E0E8-24C0-4FC9-BAFC-1B5271017E31}"/>
                </a:ext>
              </a:extLst>
            </p:cNvPr>
            <p:cNvCxnSpPr/>
            <p:nvPr/>
          </p:nvCxnSpPr>
          <p:spPr>
            <a:xfrm>
              <a:off x="3571875" y="3848975"/>
              <a:ext cx="2160000" cy="540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41" name="Group 240">
            <a:extLst>
              <a:ext uri="{FF2B5EF4-FFF2-40B4-BE49-F238E27FC236}">
                <a16:creationId xmlns:a16="http://schemas.microsoft.com/office/drawing/2014/main" id="{2A6B795B-3159-4A45-B5DC-1F9094D42EC0}"/>
              </a:ext>
            </a:extLst>
          </p:cNvPr>
          <p:cNvGrpSpPr/>
          <p:nvPr/>
        </p:nvGrpSpPr>
        <p:grpSpPr>
          <a:xfrm>
            <a:off x="3744052" y="2510629"/>
            <a:ext cx="1776196" cy="920301"/>
            <a:chOff x="3740944" y="2973026"/>
            <a:chExt cx="1805729" cy="920301"/>
          </a:xfrm>
        </p:grpSpPr>
        <p:cxnSp>
          <p:nvCxnSpPr>
            <p:cNvPr id="202" name="Straight Connector 201">
              <a:extLst>
                <a:ext uri="{FF2B5EF4-FFF2-40B4-BE49-F238E27FC236}">
                  <a16:creationId xmlns:a16="http://schemas.microsoft.com/office/drawing/2014/main" id="{BAE3A85F-B1E5-4D07-89E7-790D850DB188}"/>
                </a:ext>
              </a:extLst>
            </p:cNvPr>
            <p:cNvCxnSpPr>
              <a:cxnSpLocks/>
            </p:cNvCxnSpPr>
            <p:nvPr/>
          </p:nvCxnSpPr>
          <p:spPr>
            <a:xfrm flipH="1">
              <a:off x="4100513" y="2973026"/>
              <a:ext cx="21600" cy="880395"/>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5F886798-F92F-4E0F-A2F6-166111B6B316}"/>
                </a:ext>
              </a:extLst>
            </p:cNvPr>
            <p:cNvCxnSpPr>
              <a:cxnSpLocks/>
            </p:cNvCxnSpPr>
            <p:nvPr/>
          </p:nvCxnSpPr>
          <p:spPr>
            <a:xfrm flipH="1">
              <a:off x="3986213" y="3175208"/>
              <a:ext cx="17775" cy="673767"/>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7F2A8249-91F5-420C-B933-93DD38507B80}"/>
                </a:ext>
              </a:extLst>
            </p:cNvPr>
            <p:cNvCxnSpPr>
              <a:cxnSpLocks/>
            </p:cNvCxnSpPr>
            <p:nvPr/>
          </p:nvCxnSpPr>
          <p:spPr>
            <a:xfrm flipH="1">
              <a:off x="3864628" y="3413223"/>
              <a:ext cx="10800" cy="435752"/>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a:extLst>
                <a:ext uri="{FF2B5EF4-FFF2-40B4-BE49-F238E27FC236}">
                  <a16:creationId xmlns:a16="http://schemas.microsoft.com/office/drawing/2014/main" id="{CE8CC801-6304-47A8-B67A-6E8CE6D99EAE}"/>
                </a:ext>
              </a:extLst>
            </p:cNvPr>
            <p:cNvCxnSpPr>
              <a:cxnSpLocks/>
            </p:cNvCxnSpPr>
            <p:nvPr/>
          </p:nvCxnSpPr>
          <p:spPr>
            <a:xfrm flipH="1">
              <a:off x="3740944" y="3631099"/>
              <a:ext cx="7200" cy="217876"/>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7746576F-A2B8-4C12-BD4A-8BBB6A521A3F}"/>
                </a:ext>
              </a:extLst>
            </p:cNvPr>
            <p:cNvCxnSpPr>
              <a:cxnSpLocks/>
            </p:cNvCxnSpPr>
            <p:nvPr/>
          </p:nvCxnSpPr>
          <p:spPr>
            <a:xfrm flipH="1">
              <a:off x="4219591" y="2974780"/>
              <a:ext cx="21600" cy="880395"/>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3BAA93DA-E160-41E2-ABE7-491461FB5BC5}"/>
                </a:ext>
              </a:extLst>
            </p:cNvPr>
            <p:cNvCxnSpPr>
              <a:cxnSpLocks/>
            </p:cNvCxnSpPr>
            <p:nvPr/>
          </p:nvCxnSpPr>
          <p:spPr>
            <a:xfrm flipH="1">
              <a:off x="4338669" y="2976534"/>
              <a:ext cx="21600" cy="880395"/>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a:extLst>
                <a:ext uri="{FF2B5EF4-FFF2-40B4-BE49-F238E27FC236}">
                  <a16:creationId xmlns:a16="http://schemas.microsoft.com/office/drawing/2014/main" id="{8573709D-920C-405E-9DDC-713B39B798B5}"/>
                </a:ext>
              </a:extLst>
            </p:cNvPr>
            <p:cNvCxnSpPr>
              <a:cxnSpLocks/>
            </p:cNvCxnSpPr>
            <p:nvPr/>
          </p:nvCxnSpPr>
          <p:spPr>
            <a:xfrm flipH="1">
              <a:off x="4457747" y="2980042"/>
              <a:ext cx="21600" cy="880395"/>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a:extLst>
                <a:ext uri="{FF2B5EF4-FFF2-40B4-BE49-F238E27FC236}">
                  <a16:creationId xmlns:a16="http://schemas.microsoft.com/office/drawing/2014/main" id="{9EB4EE7B-12D4-4769-8C7E-981105479D03}"/>
                </a:ext>
              </a:extLst>
            </p:cNvPr>
            <p:cNvCxnSpPr>
              <a:cxnSpLocks/>
            </p:cNvCxnSpPr>
            <p:nvPr/>
          </p:nvCxnSpPr>
          <p:spPr>
            <a:xfrm flipH="1">
              <a:off x="4576825" y="2978288"/>
              <a:ext cx="21600" cy="880395"/>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D0BB606D-371E-4762-875F-D754F221CA15}"/>
                </a:ext>
              </a:extLst>
            </p:cNvPr>
            <p:cNvCxnSpPr>
              <a:cxnSpLocks/>
            </p:cNvCxnSpPr>
            <p:nvPr/>
          </p:nvCxnSpPr>
          <p:spPr>
            <a:xfrm flipH="1">
              <a:off x="4695905" y="2981797"/>
              <a:ext cx="21600" cy="880395"/>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a:extLst>
                <a:ext uri="{FF2B5EF4-FFF2-40B4-BE49-F238E27FC236}">
                  <a16:creationId xmlns:a16="http://schemas.microsoft.com/office/drawing/2014/main" id="{7152B33C-DBE4-4B97-9A3C-8D7F84B2BC3D}"/>
                </a:ext>
              </a:extLst>
            </p:cNvPr>
            <p:cNvCxnSpPr>
              <a:cxnSpLocks/>
            </p:cNvCxnSpPr>
            <p:nvPr/>
          </p:nvCxnSpPr>
          <p:spPr>
            <a:xfrm flipH="1">
              <a:off x="4819053" y="2982413"/>
              <a:ext cx="26057" cy="900544"/>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DA2668BD-D6EB-4970-8108-A6D4EB275065}"/>
                </a:ext>
              </a:extLst>
            </p:cNvPr>
            <p:cNvCxnSpPr>
              <a:cxnSpLocks/>
            </p:cNvCxnSpPr>
            <p:nvPr/>
          </p:nvCxnSpPr>
          <p:spPr>
            <a:xfrm flipH="1">
              <a:off x="4948029" y="2995227"/>
              <a:ext cx="21600" cy="880395"/>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a:extLst>
                <a:ext uri="{FF2B5EF4-FFF2-40B4-BE49-F238E27FC236}">
                  <a16:creationId xmlns:a16="http://schemas.microsoft.com/office/drawing/2014/main" id="{E6366548-7CCC-4F2D-984F-02FE822F91D5}"/>
                </a:ext>
              </a:extLst>
            </p:cNvPr>
            <p:cNvCxnSpPr>
              <a:cxnSpLocks/>
            </p:cNvCxnSpPr>
            <p:nvPr/>
          </p:nvCxnSpPr>
          <p:spPr>
            <a:xfrm flipH="1">
              <a:off x="5064626" y="3033904"/>
              <a:ext cx="30927" cy="84405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a:extLst>
                <a:ext uri="{FF2B5EF4-FFF2-40B4-BE49-F238E27FC236}">
                  <a16:creationId xmlns:a16="http://schemas.microsoft.com/office/drawing/2014/main" id="{B6F1377D-87FE-4C18-8D47-936E30580EB4}"/>
                </a:ext>
              </a:extLst>
            </p:cNvPr>
            <p:cNvCxnSpPr>
              <a:cxnSpLocks/>
            </p:cNvCxnSpPr>
            <p:nvPr/>
          </p:nvCxnSpPr>
          <p:spPr>
            <a:xfrm flipH="1">
              <a:off x="5178343" y="3218459"/>
              <a:ext cx="23452" cy="674868"/>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a:extLst>
                <a:ext uri="{FF2B5EF4-FFF2-40B4-BE49-F238E27FC236}">
                  <a16:creationId xmlns:a16="http://schemas.microsoft.com/office/drawing/2014/main" id="{DC02FD8B-3544-4DA4-84DA-B9568E4E3E1C}"/>
                </a:ext>
              </a:extLst>
            </p:cNvPr>
            <p:cNvCxnSpPr>
              <a:cxnSpLocks/>
            </p:cNvCxnSpPr>
            <p:nvPr/>
          </p:nvCxnSpPr>
          <p:spPr>
            <a:xfrm flipH="1">
              <a:off x="5298870" y="3423745"/>
              <a:ext cx="16813" cy="454209"/>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a:extLst>
                <a:ext uri="{FF2B5EF4-FFF2-40B4-BE49-F238E27FC236}">
                  <a16:creationId xmlns:a16="http://schemas.microsoft.com/office/drawing/2014/main" id="{15F89562-886A-45B5-AED2-75FFBE1CB82C}"/>
                </a:ext>
              </a:extLst>
            </p:cNvPr>
            <p:cNvCxnSpPr>
              <a:cxnSpLocks/>
            </p:cNvCxnSpPr>
            <p:nvPr/>
          </p:nvCxnSpPr>
          <p:spPr>
            <a:xfrm flipH="1">
              <a:off x="5415020" y="3620983"/>
              <a:ext cx="13149" cy="272344"/>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a:extLst>
                <a:ext uri="{FF2B5EF4-FFF2-40B4-BE49-F238E27FC236}">
                  <a16:creationId xmlns:a16="http://schemas.microsoft.com/office/drawing/2014/main" id="{85561D81-8BC7-4EEC-A1AB-4CD901B0CBC4}"/>
                </a:ext>
              </a:extLst>
            </p:cNvPr>
            <p:cNvCxnSpPr>
              <a:cxnSpLocks/>
            </p:cNvCxnSpPr>
            <p:nvPr/>
          </p:nvCxnSpPr>
          <p:spPr>
            <a:xfrm>
              <a:off x="5546186" y="3835994"/>
              <a:ext cx="487" cy="57333"/>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248" name="Group 247">
            <a:extLst>
              <a:ext uri="{FF2B5EF4-FFF2-40B4-BE49-F238E27FC236}">
                <a16:creationId xmlns:a16="http://schemas.microsoft.com/office/drawing/2014/main" id="{133DC7B9-6ED1-4F8B-B7FD-CAB8980E5E61}"/>
              </a:ext>
            </a:extLst>
          </p:cNvPr>
          <p:cNvGrpSpPr/>
          <p:nvPr/>
        </p:nvGrpSpPr>
        <p:grpSpPr>
          <a:xfrm>
            <a:off x="4863604" y="2423299"/>
            <a:ext cx="2387748" cy="1714917"/>
            <a:chOff x="4897529" y="2894058"/>
            <a:chExt cx="2387748" cy="1714917"/>
          </a:xfrm>
        </p:grpSpPr>
        <p:cxnSp>
          <p:nvCxnSpPr>
            <p:cNvPr id="242" name="Straight Connector 241">
              <a:extLst>
                <a:ext uri="{FF2B5EF4-FFF2-40B4-BE49-F238E27FC236}">
                  <a16:creationId xmlns:a16="http://schemas.microsoft.com/office/drawing/2014/main" id="{1B29A39A-F031-4B91-9676-95EF5F4B85F6}"/>
                </a:ext>
              </a:extLst>
            </p:cNvPr>
            <p:cNvCxnSpPr>
              <a:cxnSpLocks/>
            </p:cNvCxnSpPr>
            <p:nvPr/>
          </p:nvCxnSpPr>
          <p:spPr>
            <a:xfrm>
              <a:off x="4897529" y="2894058"/>
              <a:ext cx="2387748" cy="12159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a:extLst>
                <a:ext uri="{FF2B5EF4-FFF2-40B4-BE49-F238E27FC236}">
                  <a16:creationId xmlns:a16="http://schemas.microsoft.com/office/drawing/2014/main" id="{21DF9A3C-59FD-4430-83C4-E86BDD44B29C}"/>
                </a:ext>
              </a:extLst>
            </p:cNvPr>
            <p:cNvCxnSpPr>
              <a:cxnSpLocks/>
            </p:cNvCxnSpPr>
            <p:nvPr/>
          </p:nvCxnSpPr>
          <p:spPr>
            <a:xfrm>
              <a:off x="5434608" y="3819755"/>
              <a:ext cx="1549177" cy="78922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99" name="Group 298">
            <a:extLst>
              <a:ext uri="{FF2B5EF4-FFF2-40B4-BE49-F238E27FC236}">
                <a16:creationId xmlns:a16="http://schemas.microsoft.com/office/drawing/2014/main" id="{38DF6FBE-E35B-4F5C-BCC6-1AF0718FFE0A}"/>
              </a:ext>
            </a:extLst>
          </p:cNvPr>
          <p:cNvGrpSpPr/>
          <p:nvPr/>
        </p:nvGrpSpPr>
        <p:grpSpPr>
          <a:xfrm>
            <a:off x="5069130" y="2546486"/>
            <a:ext cx="2014316" cy="1521920"/>
            <a:chOff x="5065360" y="3042713"/>
            <a:chExt cx="2139237" cy="1521920"/>
          </a:xfrm>
        </p:grpSpPr>
        <p:cxnSp>
          <p:nvCxnSpPr>
            <p:cNvPr id="261" name="Straight Connector 260">
              <a:extLst>
                <a:ext uri="{FF2B5EF4-FFF2-40B4-BE49-F238E27FC236}">
                  <a16:creationId xmlns:a16="http://schemas.microsoft.com/office/drawing/2014/main" id="{D5126958-8827-4F12-86B5-138A0F5639AA}"/>
                </a:ext>
              </a:extLst>
            </p:cNvPr>
            <p:cNvCxnSpPr>
              <a:cxnSpLocks/>
            </p:cNvCxnSpPr>
            <p:nvPr/>
          </p:nvCxnSpPr>
          <p:spPr>
            <a:xfrm flipV="1">
              <a:off x="6235349" y="3716838"/>
              <a:ext cx="264638" cy="51197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2" name="Straight Connector 261">
              <a:extLst>
                <a:ext uri="{FF2B5EF4-FFF2-40B4-BE49-F238E27FC236}">
                  <a16:creationId xmlns:a16="http://schemas.microsoft.com/office/drawing/2014/main" id="{38F34854-9D9B-492C-9EB9-51A3D25BA665}"/>
                </a:ext>
              </a:extLst>
            </p:cNvPr>
            <p:cNvCxnSpPr>
              <a:cxnSpLocks/>
            </p:cNvCxnSpPr>
            <p:nvPr/>
          </p:nvCxnSpPr>
          <p:spPr>
            <a:xfrm flipV="1">
              <a:off x="6060487" y="3631417"/>
              <a:ext cx="264638" cy="51197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3" name="Straight Connector 262">
              <a:extLst>
                <a:ext uri="{FF2B5EF4-FFF2-40B4-BE49-F238E27FC236}">
                  <a16:creationId xmlns:a16="http://schemas.microsoft.com/office/drawing/2014/main" id="{6D8B5B68-CBA3-4293-8891-43284C2832C5}"/>
                </a:ext>
              </a:extLst>
            </p:cNvPr>
            <p:cNvCxnSpPr>
              <a:cxnSpLocks/>
            </p:cNvCxnSpPr>
            <p:nvPr/>
          </p:nvCxnSpPr>
          <p:spPr>
            <a:xfrm flipV="1">
              <a:off x="5885624" y="3545996"/>
              <a:ext cx="264638" cy="51197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4" name="Straight Connector 263">
              <a:extLst>
                <a:ext uri="{FF2B5EF4-FFF2-40B4-BE49-F238E27FC236}">
                  <a16:creationId xmlns:a16="http://schemas.microsoft.com/office/drawing/2014/main" id="{CA963AA2-9046-48AC-A5D7-A26FFAF8525E}"/>
                </a:ext>
              </a:extLst>
            </p:cNvPr>
            <p:cNvCxnSpPr>
              <a:cxnSpLocks/>
            </p:cNvCxnSpPr>
            <p:nvPr/>
          </p:nvCxnSpPr>
          <p:spPr>
            <a:xfrm flipV="1">
              <a:off x="5710762" y="3460575"/>
              <a:ext cx="264638" cy="51197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9" name="Straight Connector 268">
              <a:extLst>
                <a:ext uri="{FF2B5EF4-FFF2-40B4-BE49-F238E27FC236}">
                  <a16:creationId xmlns:a16="http://schemas.microsoft.com/office/drawing/2014/main" id="{59032E4F-0DDE-4660-B1A2-E093273619F2}"/>
                </a:ext>
              </a:extLst>
            </p:cNvPr>
            <p:cNvCxnSpPr>
              <a:cxnSpLocks/>
            </p:cNvCxnSpPr>
            <p:nvPr/>
          </p:nvCxnSpPr>
          <p:spPr>
            <a:xfrm flipV="1">
              <a:off x="6939959" y="4052663"/>
              <a:ext cx="264638" cy="51197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0" name="Straight Connector 269">
              <a:extLst>
                <a:ext uri="{FF2B5EF4-FFF2-40B4-BE49-F238E27FC236}">
                  <a16:creationId xmlns:a16="http://schemas.microsoft.com/office/drawing/2014/main" id="{6C3E6F4B-33CD-4605-AECE-4DD2371D3448}"/>
                </a:ext>
              </a:extLst>
            </p:cNvPr>
            <p:cNvCxnSpPr>
              <a:cxnSpLocks/>
            </p:cNvCxnSpPr>
            <p:nvPr/>
          </p:nvCxnSpPr>
          <p:spPr>
            <a:xfrm flipV="1">
              <a:off x="6759935" y="3973101"/>
              <a:ext cx="264638" cy="51197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a:extLst>
                <a:ext uri="{FF2B5EF4-FFF2-40B4-BE49-F238E27FC236}">
                  <a16:creationId xmlns:a16="http://schemas.microsoft.com/office/drawing/2014/main" id="{32EDC034-6565-47D0-9289-43834EEBBE54}"/>
                </a:ext>
              </a:extLst>
            </p:cNvPr>
            <p:cNvCxnSpPr>
              <a:cxnSpLocks/>
            </p:cNvCxnSpPr>
            <p:nvPr/>
          </p:nvCxnSpPr>
          <p:spPr>
            <a:xfrm flipV="1">
              <a:off x="6585073" y="3887680"/>
              <a:ext cx="264638" cy="51197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2" name="Straight Connector 271">
              <a:extLst>
                <a:ext uri="{FF2B5EF4-FFF2-40B4-BE49-F238E27FC236}">
                  <a16:creationId xmlns:a16="http://schemas.microsoft.com/office/drawing/2014/main" id="{A20923C7-BEB8-4BC1-8FF9-1F6F337490E8}"/>
                </a:ext>
              </a:extLst>
            </p:cNvPr>
            <p:cNvCxnSpPr>
              <a:cxnSpLocks/>
            </p:cNvCxnSpPr>
            <p:nvPr/>
          </p:nvCxnSpPr>
          <p:spPr>
            <a:xfrm flipV="1">
              <a:off x="6410211" y="3802259"/>
              <a:ext cx="264638" cy="51197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5" name="Straight Connector 274">
              <a:extLst>
                <a:ext uri="{FF2B5EF4-FFF2-40B4-BE49-F238E27FC236}">
                  <a16:creationId xmlns:a16="http://schemas.microsoft.com/office/drawing/2014/main" id="{F643A2A3-0586-4129-B4CE-382A89E71E60}"/>
                </a:ext>
              </a:extLst>
            </p:cNvPr>
            <p:cNvCxnSpPr>
              <a:cxnSpLocks/>
            </p:cNvCxnSpPr>
            <p:nvPr/>
          </p:nvCxnSpPr>
          <p:spPr>
            <a:xfrm flipV="1">
              <a:off x="5420319" y="3293247"/>
              <a:ext cx="200383" cy="359920"/>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6" name="Straight Connector 275">
              <a:extLst>
                <a:ext uri="{FF2B5EF4-FFF2-40B4-BE49-F238E27FC236}">
                  <a16:creationId xmlns:a16="http://schemas.microsoft.com/office/drawing/2014/main" id="{54880DFE-0B2F-402D-B75D-E67F57021710}"/>
                </a:ext>
              </a:extLst>
            </p:cNvPr>
            <p:cNvCxnSpPr>
              <a:cxnSpLocks/>
            </p:cNvCxnSpPr>
            <p:nvPr/>
          </p:nvCxnSpPr>
          <p:spPr>
            <a:xfrm flipV="1">
              <a:off x="5065360" y="3042713"/>
              <a:ext cx="23394" cy="33937"/>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7" name="Straight Connector 276">
              <a:extLst>
                <a:ext uri="{FF2B5EF4-FFF2-40B4-BE49-F238E27FC236}">
                  <a16:creationId xmlns:a16="http://schemas.microsoft.com/office/drawing/2014/main" id="{D1B69001-286D-494A-9726-3A3DE5E7DF2E}"/>
                </a:ext>
              </a:extLst>
            </p:cNvPr>
            <p:cNvCxnSpPr>
              <a:cxnSpLocks/>
            </p:cNvCxnSpPr>
            <p:nvPr/>
          </p:nvCxnSpPr>
          <p:spPr>
            <a:xfrm flipV="1">
              <a:off x="5543939" y="3376475"/>
              <a:ext cx="252056" cy="493349"/>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8" name="Straight Connector 277">
              <a:extLst>
                <a:ext uri="{FF2B5EF4-FFF2-40B4-BE49-F238E27FC236}">
                  <a16:creationId xmlns:a16="http://schemas.microsoft.com/office/drawing/2014/main" id="{41A8477A-C86C-4D2D-AF6F-6B1BF6D05FDF}"/>
                </a:ext>
              </a:extLst>
            </p:cNvPr>
            <p:cNvCxnSpPr>
              <a:cxnSpLocks/>
            </p:cNvCxnSpPr>
            <p:nvPr/>
          </p:nvCxnSpPr>
          <p:spPr>
            <a:xfrm flipV="1">
              <a:off x="5178190" y="3126415"/>
              <a:ext cx="87924" cy="133389"/>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9" name="Straight Connector 278">
              <a:extLst>
                <a:ext uri="{FF2B5EF4-FFF2-40B4-BE49-F238E27FC236}">
                  <a16:creationId xmlns:a16="http://schemas.microsoft.com/office/drawing/2014/main" id="{EE58194F-5651-4690-BCDC-10CE566ED9B6}"/>
                </a:ext>
              </a:extLst>
            </p:cNvPr>
            <p:cNvCxnSpPr>
              <a:cxnSpLocks/>
            </p:cNvCxnSpPr>
            <p:nvPr/>
          </p:nvCxnSpPr>
          <p:spPr>
            <a:xfrm flipV="1">
              <a:off x="5302925" y="3215109"/>
              <a:ext cx="136892" cy="245466"/>
            </a:xfrm>
            <a:prstGeom prst="line">
              <a:avLst/>
            </a:prstGeom>
            <a:ln w="127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54321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00"/>
                                        </p:tgtEl>
                                        <p:attrNameLst>
                                          <p:attrName>style.visibility</p:attrName>
                                        </p:attrNameLst>
                                      </p:cBhvr>
                                      <p:to>
                                        <p:strVal val="visible"/>
                                      </p:to>
                                    </p:set>
                                    <p:animEffect transition="in" filter="wipe(up)">
                                      <p:cBhvr>
                                        <p:cTn id="7" dur="1000"/>
                                        <p:tgtEl>
                                          <p:spTgt spid="20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41"/>
                                        </p:tgtEl>
                                        <p:attrNameLst>
                                          <p:attrName>style.visibility</p:attrName>
                                        </p:attrNameLst>
                                      </p:cBhvr>
                                      <p:to>
                                        <p:strVal val="visible"/>
                                      </p:to>
                                    </p:set>
                                    <p:animEffect transition="in" filter="wipe(left)">
                                      <p:cBhvr>
                                        <p:cTn id="12" dur="2000"/>
                                        <p:tgtEl>
                                          <p:spTgt spid="24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48"/>
                                        </p:tgtEl>
                                        <p:attrNameLst>
                                          <p:attrName>style.visibility</p:attrName>
                                        </p:attrNameLst>
                                      </p:cBhvr>
                                      <p:to>
                                        <p:strVal val="visible"/>
                                      </p:to>
                                    </p:set>
                                    <p:animEffect transition="in" filter="wipe(up)">
                                      <p:cBhvr>
                                        <p:cTn id="17" dur="1000"/>
                                        <p:tgtEl>
                                          <p:spTgt spid="24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99"/>
                                        </p:tgtEl>
                                        <p:attrNameLst>
                                          <p:attrName>style.visibility</p:attrName>
                                        </p:attrNameLst>
                                      </p:cBhvr>
                                      <p:to>
                                        <p:strVal val="visible"/>
                                      </p:to>
                                    </p:set>
                                    <p:animEffect transition="in" filter="wipe(left)">
                                      <p:cBhvr>
                                        <p:cTn id="22" dur="2000"/>
                                        <p:tgtEl>
                                          <p:spTgt spid="2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B1C3E6B-2150-4C18-BC72-A9ED90D5F569}"/>
              </a:ext>
            </a:extLst>
          </p:cNvPr>
          <p:cNvPicPr>
            <a:picLocks noChangeAspect="1"/>
          </p:cNvPicPr>
          <p:nvPr/>
        </p:nvPicPr>
        <p:blipFill>
          <a:blip r:embed="rId3"/>
          <a:stretch>
            <a:fillRect/>
          </a:stretch>
        </p:blipFill>
        <p:spPr>
          <a:xfrm>
            <a:off x="0" y="651781"/>
            <a:ext cx="9144000" cy="6203552"/>
          </a:xfrm>
          <a:prstGeom prst="rect">
            <a:avLst/>
          </a:prstGeom>
        </p:spPr>
      </p:pic>
      <p:sp>
        <p:nvSpPr>
          <p:cNvPr id="4"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Section 1: Diagnostic questions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7" name="TextBox 6">
            <a:hlinkClick r:id="rId4"/>
          </p:cNvPr>
          <p:cNvSpPr txBox="1"/>
          <p:nvPr/>
        </p:nvSpPr>
        <p:spPr>
          <a:xfrm>
            <a:off x="457200" y="2839454"/>
            <a:ext cx="8285163" cy="3323987"/>
          </a:xfrm>
          <a:prstGeom prst="rect">
            <a:avLst/>
          </a:prstGeom>
          <a:noFill/>
          <a:ln w="12700">
            <a:solidFill>
              <a:schemeClr val="bg1">
                <a:lumMod val="50000"/>
              </a:schemeClr>
            </a:solidFill>
          </a:ln>
        </p:spPr>
        <p:txBody>
          <a:bodyPr wrap="square" rtlCol="0">
            <a:spAutoFit/>
          </a:bodyPr>
          <a:lstStyle/>
          <a:p>
            <a:pPr algn="ctr">
              <a:spcAft>
                <a:spcPts val="600"/>
              </a:spcAft>
            </a:pPr>
            <a:r>
              <a:rPr lang="en-GB" dirty="0"/>
              <a:t>A zip file containing all the resources for this key concept can be downloaded from </a:t>
            </a:r>
            <a:r>
              <a:rPr lang="en-GB" b="1" dirty="0">
                <a:solidFill>
                  <a:srgbClr val="006580"/>
                </a:solidFill>
              </a:rPr>
              <a:t>www.BestEvidenceScienceTeaching.org</a:t>
            </a:r>
          </a:p>
          <a:p>
            <a:pPr>
              <a:spcAft>
                <a:spcPts val="600"/>
              </a:spcAft>
            </a:pPr>
            <a:endParaRPr lang="en-GB" b="1" dirty="0"/>
          </a:p>
          <a:p>
            <a:pPr>
              <a:spcAft>
                <a:spcPts val="1200"/>
              </a:spcAft>
            </a:pPr>
            <a:r>
              <a:rPr lang="en-GB" dirty="0"/>
              <a:t>The zip file provides:</a:t>
            </a:r>
          </a:p>
          <a:p>
            <a:pPr marL="285750" indent="-285750">
              <a:spcAft>
                <a:spcPts val="1200"/>
              </a:spcAft>
              <a:buFont typeface="Arial" panose="020B0604020202020204" pitchFamily="34" charset="0"/>
              <a:buChar char="•"/>
            </a:pPr>
            <a:r>
              <a:rPr lang="en-GB" b="1" dirty="0"/>
              <a:t>Teacher guidance</a:t>
            </a:r>
            <a:r>
              <a:rPr lang="en-GB" dirty="0"/>
              <a:t> for this key concept, including a summary of the research evidence on relevant preconceptions and misunderstandings.</a:t>
            </a:r>
          </a:p>
          <a:p>
            <a:pPr marL="285750" indent="-285750">
              <a:spcAft>
                <a:spcPts val="1200"/>
              </a:spcAft>
              <a:buFont typeface="Arial" panose="020B0604020202020204" pitchFamily="34" charset="0"/>
              <a:buChar char="•"/>
            </a:pPr>
            <a:r>
              <a:rPr lang="en-GB" dirty="0"/>
              <a:t>A full set of editable and printable </a:t>
            </a:r>
            <a:r>
              <a:rPr lang="en-GB" b="1" dirty="0"/>
              <a:t>student sheets and teacher notes</a:t>
            </a:r>
            <a:r>
              <a:rPr lang="en-GB" dirty="0"/>
              <a:t> for each diagnostic question. The teacher notes include a summary of research evidence, guidance for using the activity, expected answers and suggestions of how to respond to students’ misunderstandings.</a:t>
            </a:r>
          </a:p>
        </p:txBody>
      </p:sp>
      <p:sp>
        <p:nvSpPr>
          <p:cNvPr id="8" name="Text Placeholder 16"/>
          <p:cNvSpPr txBox="1">
            <a:spLocks/>
          </p:cNvSpPr>
          <p:nvPr/>
        </p:nvSpPr>
        <p:spPr>
          <a:xfrm>
            <a:off x="457200" y="863125"/>
            <a:ext cx="8285163" cy="191394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en-GB" sz="1600" dirty="0"/>
              <a:t>Use diagnostic questions to identify quickly where your students are in their conceptual progression, and what preconceptions and misunderstandings they may have. </a:t>
            </a:r>
          </a:p>
          <a:p>
            <a:pPr marL="285750" indent="-285750">
              <a:buFont typeface="Arial" panose="020B0604020202020204" pitchFamily="34" charset="0"/>
              <a:buChar char="•"/>
            </a:pPr>
            <a:r>
              <a:rPr lang="en-GB" sz="1600" dirty="0"/>
              <a:t>Then decide how to best focus and sequence your teaching. </a:t>
            </a:r>
          </a:p>
          <a:p>
            <a:pPr marL="285750" indent="-285750">
              <a:buFont typeface="Arial" panose="020B0604020202020204" pitchFamily="34" charset="0"/>
              <a:buChar char="•"/>
            </a:pPr>
            <a:r>
              <a:rPr lang="en-GB" sz="1600" dirty="0"/>
              <a:t>Use further diagnostic questions and response activities to move student</a:t>
            </a:r>
            <a:r>
              <a:rPr lang="en-GB" sz="1600" dirty="0">
                <a:solidFill>
                  <a:schemeClr val="tx1"/>
                </a:solidFill>
              </a:rPr>
              <a:t>s’</a:t>
            </a:r>
            <a:r>
              <a:rPr lang="en-GB" sz="1600" dirty="0"/>
              <a:t> understanding forwards.</a:t>
            </a:r>
          </a:p>
        </p:txBody>
      </p:sp>
    </p:spTree>
    <p:extLst>
      <p:ext uri="{BB962C8B-B14F-4D97-AF65-F5344CB8AC3E}">
        <p14:creationId xmlns:p14="http://schemas.microsoft.com/office/powerpoint/2010/main" val="22639745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 name="Picture 100">
            <a:extLst>
              <a:ext uri="{FF2B5EF4-FFF2-40B4-BE49-F238E27FC236}">
                <a16:creationId xmlns:a16="http://schemas.microsoft.com/office/drawing/2014/main" id="{C206CA12-3E25-45F0-9D6C-A3605C16B022}"/>
              </a:ext>
            </a:extLst>
          </p:cNvPr>
          <p:cNvPicPr>
            <a:picLocks noChangeAspect="1"/>
          </p:cNvPicPr>
          <p:nvPr/>
        </p:nvPicPr>
        <p:blipFill>
          <a:blip r:embed="rId3"/>
          <a:stretch>
            <a:fillRect/>
          </a:stretch>
        </p:blipFill>
        <p:spPr>
          <a:xfrm>
            <a:off x="0" y="651781"/>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dirty="0"/>
              <a:t>Prism blues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5"/>
            <a:ext cx="8285163" cy="37512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sz="1400" dirty="0"/>
              <a:t>Wavefront diagrams for red light and blue light.</a:t>
            </a:r>
            <a:endParaRPr kumimoji="0" lang="en-US" sz="160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4" name="Group 3">
            <a:extLst>
              <a:ext uri="{FF2B5EF4-FFF2-40B4-BE49-F238E27FC236}">
                <a16:creationId xmlns:a16="http://schemas.microsoft.com/office/drawing/2014/main" id="{C2D06650-1217-4632-822B-629C4D48AA52}"/>
              </a:ext>
            </a:extLst>
          </p:cNvPr>
          <p:cNvGrpSpPr/>
          <p:nvPr/>
        </p:nvGrpSpPr>
        <p:grpSpPr>
          <a:xfrm>
            <a:off x="2491302" y="1494117"/>
            <a:ext cx="4216958" cy="3869066"/>
            <a:chOff x="2304256" y="1038493"/>
            <a:chExt cx="4216958" cy="3869066"/>
          </a:xfrm>
        </p:grpSpPr>
        <p:pic>
          <p:nvPicPr>
            <p:cNvPr id="377" name="Picture 376">
              <a:extLst>
                <a:ext uri="{FF2B5EF4-FFF2-40B4-BE49-F238E27FC236}">
                  <a16:creationId xmlns:a16="http://schemas.microsoft.com/office/drawing/2014/main" id="{2E0BD016-1066-4422-B150-0CAD13AA8D20}"/>
                </a:ext>
              </a:extLst>
            </p:cNvPr>
            <p:cNvPicPr>
              <a:picLocks noChangeAspect="1"/>
            </p:cNvPicPr>
            <p:nvPr/>
          </p:nvPicPr>
          <p:blipFill>
            <a:blip r:embed="rId4"/>
            <a:stretch>
              <a:fillRect/>
            </a:stretch>
          </p:blipFill>
          <p:spPr>
            <a:xfrm>
              <a:off x="2304256" y="1038493"/>
              <a:ext cx="4216958" cy="1843528"/>
            </a:xfrm>
            <a:prstGeom prst="rect">
              <a:avLst/>
            </a:prstGeom>
          </p:spPr>
        </p:pic>
        <p:pic>
          <p:nvPicPr>
            <p:cNvPr id="3" name="Picture 2">
              <a:extLst>
                <a:ext uri="{FF2B5EF4-FFF2-40B4-BE49-F238E27FC236}">
                  <a16:creationId xmlns:a16="http://schemas.microsoft.com/office/drawing/2014/main" id="{8841A6F9-6500-4775-8F6F-AA0F625A1EDD}"/>
                </a:ext>
              </a:extLst>
            </p:cNvPr>
            <p:cNvPicPr>
              <a:picLocks noChangeAspect="1"/>
            </p:cNvPicPr>
            <p:nvPr/>
          </p:nvPicPr>
          <p:blipFill>
            <a:blip r:embed="rId5"/>
            <a:stretch>
              <a:fillRect/>
            </a:stretch>
          </p:blipFill>
          <p:spPr>
            <a:xfrm>
              <a:off x="2335427" y="3064031"/>
              <a:ext cx="4154617" cy="1843528"/>
            </a:xfrm>
            <a:prstGeom prst="rect">
              <a:avLst/>
            </a:prstGeom>
          </p:spPr>
        </p:pic>
      </p:grpSp>
      <p:sp>
        <p:nvSpPr>
          <p:cNvPr id="8" name="Rounded Rectangle 18">
            <a:hlinkClick r:id="rId6" action="ppaction://hlinksldjump"/>
            <a:extLst>
              <a:ext uri="{FF2B5EF4-FFF2-40B4-BE49-F238E27FC236}">
                <a16:creationId xmlns:a16="http://schemas.microsoft.com/office/drawing/2014/main" id="{2234CA29-975C-44B7-9E47-A3C9C9A83BC5}"/>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6464855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51781"/>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61631" y="-1"/>
            <a:ext cx="8820737" cy="65178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Rainbow light</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5"/>
            <a:ext cx="8285163" cy="1280413"/>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dirty="0"/>
              <a:t>If white light passes through a prism correctly, it can form a rainbow.</a:t>
            </a:r>
          </a:p>
          <a:p>
            <a:r>
              <a:rPr lang="en-GB" dirty="0"/>
              <a:t>Light refracts at each boundary of the prism. </a:t>
            </a:r>
          </a:p>
          <a:p>
            <a:r>
              <a:rPr lang="en-GB" dirty="0"/>
              <a:t>Different colours within the white light refract at different angles.</a:t>
            </a:r>
          </a:p>
        </p:txBody>
      </p:sp>
      <p:pic>
        <p:nvPicPr>
          <p:cNvPr id="26" name="Picture 25">
            <a:extLst>
              <a:ext uri="{FF2B5EF4-FFF2-40B4-BE49-F238E27FC236}">
                <a16:creationId xmlns:a16="http://schemas.microsoft.com/office/drawing/2014/main" id="{7A7964D4-7AAA-48A3-8E63-729F83C1A7E7}"/>
              </a:ext>
            </a:extLst>
          </p:cNvPr>
          <p:cNvPicPr>
            <a:picLocks noChangeAspect="1"/>
          </p:cNvPicPr>
          <p:nvPr/>
        </p:nvPicPr>
        <p:blipFill>
          <a:blip r:embed="rId4"/>
          <a:stretch>
            <a:fillRect/>
          </a:stretch>
        </p:blipFill>
        <p:spPr>
          <a:xfrm>
            <a:off x="1676148" y="2143538"/>
            <a:ext cx="5791702" cy="3450635"/>
          </a:xfrm>
          <a:prstGeom prst="rect">
            <a:avLst/>
          </a:prstGeom>
        </p:spPr>
      </p:pic>
    </p:spTree>
    <p:extLst>
      <p:ext uri="{BB962C8B-B14F-4D97-AF65-F5344CB8AC3E}">
        <p14:creationId xmlns:p14="http://schemas.microsoft.com/office/powerpoint/2010/main" val="36031382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2CE6852E-E83D-4ACC-A337-AC71F062B9FE}"/>
              </a:ext>
            </a:extLst>
          </p:cNvPr>
          <p:cNvPicPr>
            <a:picLocks noChangeAspect="1"/>
          </p:cNvPicPr>
          <p:nvPr/>
        </p:nvPicPr>
        <p:blipFill>
          <a:blip r:embed="rId3"/>
          <a:stretch>
            <a:fillRect/>
          </a:stretch>
        </p:blipFill>
        <p:spPr>
          <a:xfrm>
            <a:off x="0" y="654448"/>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Rainbow light</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6" name="Text Placeholder 16"/>
          <p:cNvSpPr txBox="1">
            <a:spLocks/>
          </p:cNvSpPr>
          <p:nvPr/>
        </p:nvSpPr>
        <p:spPr>
          <a:xfrm>
            <a:off x="457200" y="863126"/>
            <a:ext cx="8407182" cy="1518124"/>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00000"/>
              </a:lnSpc>
              <a:defRPr/>
            </a:pPr>
            <a:r>
              <a:rPr lang="en-GB" sz="1500" dirty="0"/>
              <a:t>White light is made of many colours, including red and blue.</a:t>
            </a:r>
          </a:p>
          <a:p>
            <a:pPr>
              <a:lnSpc>
                <a:spcPct val="100000"/>
              </a:lnSpc>
              <a:spcAft>
                <a:spcPts val="900"/>
              </a:spcAft>
              <a:defRPr/>
            </a:pPr>
            <a:r>
              <a:rPr lang="en-GB" sz="1500" dirty="0"/>
              <a:t>Red light has a longer wavelength and a lower frequency than blue</a:t>
            </a:r>
            <a:r>
              <a:rPr lang="en-GB" sz="1600" dirty="0"/>
              <a:t>.</a:t>
            </a:r>
          </a:p>
          <a:p>
            <a:pPr marL="361950" indent="-361950">
              <a:lnSpc>
                <a:spcPct val="100000"/>
              </a:lnSpc>
              <a:spcBef>
                <a:spcPts val="0"/>
              </a:spcBef>
              <a:defRPr/>
            </a:pPr>
            <a:r>
              <a:rPr lang="en-US" dirty="0"/>
              <a:t>Why can white light be split into the colours of the rainbow?</a:t>
            </a:r>
            <a:endParaRPr lang="en-GB" dirty="0"/>
          </a:p>
          <a:p>
            <a:pPr marL="361950" lvl="0" indent="-361950">
              <a:lnSpc>
                <a:spcPct val="100000"/>
              </a:lnSpc>
              <a:defRPr/>
            </a:pPr>
            <a:r>
              <a:rPr kumimoji="0" lang="en-US" sz="1400" b="1"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To do: </a:t>
            </a:r>
            <a:r>
              <a:rPr lang="en-GB" sz="1400" dirty="0"/>
              <a:t>pick one statement in each row to explain the reason. </a:t>
            </a:r>
            <a:endParaRPr kumimoji="0" lang="en-US" sz="1400" b="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16" name="Group 15">
            <a:extLst>
              <a:ext uri="{FF2B5EF4-FFF2-40B4-BE49-F238E27FC236}">
                <a16:creationId xmlns:a16="http://schemas.microsoft.com/office/drawing/2014/main" id="{FBB79DA6-26B0-4125-8A13-DE89AAD1D197}"/>
              </a:ext>
            </a:extLst>
          </p:cNvPr>
          <p:cNvGrpSpPr/>
          <p:nvPr/>
        </p:nvGrpSpPr>
        <p:grpSpPr>
          <a:xfrm>
            <a:off x="143751" y="2178734"/>
            <a:ext cx="8679729" cy="3968232"/>
            <a:chOff x="143751" y="2291786"/>
            <a:chExt cx="8679729" cy="3968232"/>
          </a:xfrm>
        </p:grpSpPr>
        <p:grpSp>
          <p:nvGrpSpPr>
            <p:cNvPr id="12" name="Group 11">
              <a:extLst>
                <a:ext uri="{FF2B5EF4-FFF2-40B4-BE49-F238E27FC236}">
                  <a16:creationId xmlns:a16="http://schemas.microsoft.com/office/drawing/2014/main" id="{560BAC1C-BA84-4301-9CD9-DB3C27C15FBA}"/>
                </a:ext>
              </a:extLst>
            </p:cNvPr>
            <p:cNvGrpSpPr/>
            <p:nvPr/>
          </p:nvGrpSpPr>
          <p:grpSpPr>
            <a:xfrm>
              <a:off x="143751" y="2291786"/>
              <a:ext cx="8679729" cy="2899332"/>
              <a:chOff x="361948" y="2330053"/>
              <a:chExt cx="8679729" cy="2899332"/>
            </a:xfrm>
          </p:grpSpPr>
          <p:sp>
            <p:nvSpPr>
              <p:cNvPr id="8" name="Text Placeholder 16"/>
              <p:cNvSpPr txBox="1">
                <a:spLocks/>
              </p:cNvSpPr>
              <p:nvPr/>
            </p:nvSpPr>
            <p:spPr>
              <a:xfrm>
                <a:off x="361949" y="2341095"/>
                <a:ext cx="324051" cy="777143"/>
              </a:xfrm>
              <a:prstGeom prst="rect">
                <a:avLst/>
              </a:prstGeom>
            </p:spPr>
            <p:txBody>
              <a:bodyPr vert="horz" lIns="91440" tIns="45720" rIns="91440" bIns="45720" rtlCol="0" anchor="ctr">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40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1</a:t>
                </a:r>
              </a:p>
            </p:txBody>
          </p:sp>
          <p:sp>
            <p:nvSpPr>
              <p:cNvPr id="9" name="Text Placeholder 16"/>
              <p:cNvSpPr txBox="1">
                <a:spLocks/>
              </p:cNvSpPr>
              <p:nvPr/>
            </p:nvSpPr>
            <p:spPr>
              <a:xfrm>
                <a:off x="361948" y="3276098"/>
                <a:ext cx="324051" cy="893527"/>
              </a:xfrm>
              <a:prstGeom prst="rect">
                <a:avLst/>
              </a:prstGeom>
            </p:spPr>
            <p:txBody>
              <a:bodyPr vert="horz" lIns="91440" tIns="45720" rIns="91440" bIns="45720" rtlCol="0" anchor="ctr">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40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2</a:t>
                </a:r>
              </a:p>
            </p:txBody>
          </p:sp>
          <p:sp>
            <p:nvSpPr>
              <p:cNvPr id="10" name="Text Placeholder 16"/>
              <p:cNvSpPr txBox="1">
                <a:spLocks/>
              </p:cNvSpPr>
              <p:nvPr/>
            </p:nvSpPr>
            <p:spPr>
              <a:xfrm>
                <a:off x="365615" y="4327485"/>
                <a:ext cx="324051" cy="893526"/>
              </a:xfrm>
              <a:prstGeom prst="rect">
                <a:avLst/>
              </a:prstGeom>
            </p:spPr>
            <p:txBody>
              <a:bodyPr vert="horz" lIns="91440" tIns="45720" rIns="91440" bIns="45720" rtlCol="0" anchor="ctr">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40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3</a:t>
                </a:r>
              </a:p>
            </p:txBody>
          </p:sp>
          <p:sp>
            <p:nvSpPr>
              <p:cNvPr id="24" name="TextBox 23"/>
              <p:cNvSpPr txBox="1"/>
              <p:nvPr/>
            </p:nvSpPr>
            <p:spPr>
              <a:xfrm>
                <a:off x="631652" y="3265055"/>
                <a:ext cx="2700000" cy="900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In air, all colours of light travel at the same high speed. </a:t>
                </a:r>
              </a:p>
            </p:txBody>
          </p:sp>
          <p:sp>
            <p:nvSpPr>
              <p:cNvPr id="25" name="TextBox 24"/>
              <p:cNvSpPr txBox="1"/>
              <p:nvPr/>
            </p:nvSpPr>
            <p:spPr>
              <a:xfrm>
                <a:off x="3486664" y="3271527"/>
                <a:ext cx="2700000" cy="900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In air, red light travels faster than blue light. </a:t>
                </a:r>
              </a:p>
            </p:txBody>
          </p:sp>
          <p:sp>
            <p:nvSpPr>
              <p:cNvPr id="26" name="TextBox 25"/>
              <p:cNvSpPr txBox="1"/>
              <p:nvPr/>
            </p:nvSpPr>
            <p:spPr>
              <a:xfrm>
                <a:off x="6341677" y="3265055"/>
                <a:ext cx="2700000" cy="900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In air, blue light travels faster than red light.</a:t>
                </a:r>
              </a:p>
            </p:txBody>
          </p:sp>
          <p:sp>
            <p:nvSpPr>
              <p:cNvPr id="21" name="TextBox 20">
                <a:extLst>
                  <a:ext uri="{FF2B5EF4-FFF2-40B4-BE49-F238E27FC236}">
                    <a16:creationId xmlns:a16="http://schemas.microsoft.com/office/drawing/2014/main" id="{4E63B116-CDE6-41CA-AE98-36FF98DA35B7}"/>
                  </a:ext>
                </a:extLst>
              </p:cNvPr>
              <p:cNvSpPr txBox="1"/>
              <p:nvPr/>
            </p:nvSpPr>
            <p:spPr>
              <a:xfrm>
                <a:off x="631652" y="2330053"/>
                <a:ext cx="4140000" cy="777143"/>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White light contains a range of different colours.</a:t>
                </a:r>
              </a:p>
            </p:txBody>
          </p:sp>
          <p:sp>
            <p:nvSpPr>
              <p:cNvPr id="23" name="TextBox 22">
                <a:extLst>
                  <a:ext uri="{FF2B5EF4-FFF2-40B4-BE49-F238E27FC236}">
                    <a16:creationId xmlns:a16="http://schemas.microsoft.com/office/drawing/2014/main" id="{0E82F7DB-9355-42D2-8521-72EE2EAAD45F}"/>
                  </a:ext>
                </a:extLst>
              </p:cNvPr>
              <p:cNvSpPr txBox="1"/>
              <p:nvPr/>
            </p:nvSpPr>
            <p:spPr>
              <a:xfrm>
                <a:off x="4901677" y="2330053"/>
                <a:ext cx="4140000" cy="777143"/>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White light contains all the colours we see.</a:t>
                </a:r>
              </a:p>
            </p:txBody>
          </p:sp>
          <p:sp>
            <p:nvSpPr>
              <p:cNvPr id="27" name="TextBox 26">
                <a:extLst>
                  <a:ext uri="{FF2B5EF4-FFF2-40B4-BE49-F238E27FC236}">
                    <a16:creationId xmlns:a16="http://schemas.microsoft.com/office/drawing/2014/main" id="{D0A6EA0B-88C9-4826-A2CC-961F9802EA1E}"/>
                  </a:ext>
                </a:extLst>
              </p:cNvPr>
              <p:cNvSpPr txBox="1"/>
              <p:nvPr/>
            </p:nvSpPr>
            <p:spPr>
              <a:xfrm>
                <a:off x="631652" y="4322913"/>
                <a:ext cx="2700000" cy="900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In glass, all colours move at the same slower speed.</a:t>
                </a:r>
              </a:p>
            </p:txBody>
          </p:sp>
          <p:sp>
            <p:nvSpPr>
              <p:cNvPr id="28" name="TextBox 27">
                <a:extLst>
                  <a:ext uri="{FF2B5EF4-FFF2-40B4-BE49-F238E27FC236}">
                    <a16:creationId xmlns:a16="http://schemas.microsoft.com/office/drawing/2014/main" id="{9705130A-D291-4B56-A3BA-9C6DE8AB50E2}"/>
                  </a:ext>
                </a:extLst>
              </p:cNvPr>
              <p:cNvSpPr txBox="1"/>
              <p:nvPr/>
            </p:nvSpPr>
            <p:spPr>
              <a:xfrm>
                <a:off x="3486664" y="4329385"/>
                <a:ext cx="2700000" cy="900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Light moves slower in glass, but red light moves faster than blue.</a:t>
                </a:r>
              </a:p>
            </p:txBody>
          </p:sp>
          <p:sp>
            <p:nvSpPr>
              <p:cNvPr id="29" name="TextBox 28">
                <a:extLst>
                  <a:ext uri="{FF2B5EF4-FFF2-40B4-BE49-F238E27FC236}">
                    <a16:creationId xmlns:a16="http://schemas.microsoft.com/office/drawing/2014/main" id="{F3864D15-A8CC-4108-BC4A-8519666D22B1}"/>
                  </a:ext>
                </a:extLst>
              </p:cNvPr>
              <p:cNvSpPr txBox="1"/>
              <p:nvPr/>
            </p:nvSpPr>
            <p:spPr>
              <a:xfrm>
                <a:off x="6341677" y="4322913"/>
                <a:ext cx="2700000" cy="900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Light moves slower in glass, but blue light moves faster than red.</a:t>
                </a:r>
              </a:p>
            </p:txBody>
          </p:sp>
        </p:grpSp>
        <p:sp>
          <p:nvSpPr>
            <p:cNvPr id="45" name="Text Placeholder 16">
              <a:extLst>
                <a:ext uri="{FF2B5EF4-FFF2-40B4-BE49-F238E27FC236}">
                  <a16:creationId xmlns:a16="http://schemas.microsoft.com/office/drawing/2014/main" id="{B21FA66D-81E8-45A7-A3D0-F185F0D1FCBC}"/>
                </a:ext>
              </a:extLst>
            </p:cNvPr>
            <p:cNvSpPr txBox="1">
              <a:spLocks/>
            </p:cNvSpPr>
            <p:nvPr/>
          </p:nvSpPr>
          <p:spPr>
            <a:xfrm>
              <a:off x="143751" y="5360018"/>
              <a:ext cx="324051" cy="900000"/>
            </a:xfrm>
            <a:prstGeom prst="rect">
              <a:avLst/>
            </a:prstGeom>
          </p:spPr>
          <p:txBody>
            <a:bodyPr vert="horz" lIns="91440" tIns="45720" rIns="91440" bIns="45720" rtlCol="0" anchor="ctr">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40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4</a:t>
              </a:r>
            </a:p>
          </p:txBody>
        </p:sp>
        <p:sp>
          <p:nvSpPr>
            <p:cNvPr id="46" name="TextBox 45">
              <a:extLst>
                <a:ext uri="{FF2B5EF4-FFF2-40B4-BE49-F238E27FC236}">
                  <a16:creationId xmlns:a16="http://schemas.microsoft.com/office/drawing/2014/main" id="{D8ACCF16-877D-4FFB-AE73-F8D498F14765}"/>
                </a:ext>
              </a:extLst>
            </p:cNvPr>
            <p:cNvSpPr txBox="1"/>
            <p:nvPr/>
          </p:nvSpPr>
          <p:spPr>
            <a:xfrm>
              <a:off x="413454" y="5348976"/>
              <a:ext cx="4140000" cy="900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greater the frequency of light at a boundary, the bigger the angle it refracts at.</a:t>
              </a:r>
            </a:p>
          </p:txBody>
        </p:sp>
        <p:sp>
          <p:nvSpPr>
            <p:cNvPr id="47" name="TextBox 46">
              <a:extLst>
                <a:ext uri="{FF2B5EF4-FFF2-40B4-BE49-F238E27FC236}">
                  <a16:creationId xmlns:a16="http://schemas.microsoft.com/office/drawing/2014/main" id="{104ABDFC-DFEE-4DE8-A0E0-7F515A77A053}"/>
                </a:ext>
              </a:extLst>
            </p:cNvPr>
            <p:cNvSpPr txBox="1"/>
            <p:nvPr/>
          </p:nvSpPr>
          <p:spPr>
            <a:xfrm>
              <a:off x="4683479" y="5348976"/>
              <a:ext cx="4140000" cy="900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greater the change of speed of light at a boundary, the bigger the angle it refracts at.</a:t>
              </a:r>
            </a:p>
          </p:txBody>
        </p:sp>
      </p:grpSp>
      <p:pic>
        <p:nvPicPr>
          <p:cNvPr id="13" name="Picture 12">
            <a:extLst>
              <a:ext uri="{FF2B5EF4-FFF2-40B4-BE49-F238E27FC236}">
                <a16:creationId xmlns:a16="http://schemas.microsoft.com/office/drawing/2014/main" id="{EAB5D3A1-73F7-4E07-AB54-C5A2B4A571C5}"/>
              </a:ext>
            </a:extLst>
          </p:cNvPr>
          <p:cNvPicPr>
            <a:picLocks noChangeAspect="1"/>
          </p:cNvPicPr>
          <p:nvPr/>
        </p:nvPicPr>
        <p:blipFill>
          <a:blip r:embed="rId4"/>
          <a:stretch>
            <a:fillRect/>
          </a:stretch>
        </p:blipFill>
        <p:spPr>
          <a:xfrm>
            <a:off x="7370520" y="965632"/>
            <a:ext cx="1316280" cy="491026"/>
          </a:xfrm>
          <a:prstGeom prst="rect">
            <a:avLst/>
          </a:prstGeom>
        </p:spPr>
      </p:pic>
    </p:spTree>
    <p:extLst>
      <p:ext uri="{BB962C8B-B14F-4D97-AF65-F5344CB8AC3E}">
        <p14:creationId xmlns:p14="http://schemas.microsoft.com/office/powerpoint/2010/main" val="35194073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2CE6852E-E83D-4ACC-A337-AC71F062B9FE}"/>
              </a:ext>
            </a:extLst>
          </p:cNvPr>
          <p:cNvPicPr>
            <a:picLocks noChangeAspect="1"/>
          </p:cNvPicPr>
          <p:nvPr/>
        </p:nvPicPr>
        <p:blipFill>
          <a:blip r:embed="rId3"/>
          <a:stretch>
            <a:fillRect/>
          </a:stretch>
        </p:blipFill>
        <p:spPr>
          <a:xfrm>
            <a:off x="0" y="654448"/>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Rainbow light</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6" name="Text Placeholder 16"/>
          <p:cNvSpPr txBox="1">
            <a:spLocks/>
          </p:cNvSpPr>
          <p:nvPr/>
        </p:nvSpPr>
        <p:spPr>
          <a:xfrm>
            <a:off x="457200" y="863126"/>
            <a:ext cx="8407182" cy="1518124"/>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00000"/>
              </a:lnSpc>
              <a:defRPr/>
            </a:pPr>
            <a:r>
              <a:rPr lang="en-GB" sz="1500" dirty="0"/>
              <a:t>White light is made of many colours, including red and blue.</a:t>
            </a:r>
          </a:p>
          <a:p>
            <a:pPr>
              <a:lnSpc>
                <a:spcPct val="100000"/>
              </a:lnSpc>
              <a:spcAft>
                <a:spcPts val="900"/>
              </a:spcAft>
              <a:defRPr/>
            </a:pPr>
            <a:r>
              <a:rPr lang="en-GB" sz="1500" dirty="0"/>
              <a:t>Red light has a longer wavelength and a lower frequency than blue</a:t>
            </a:r>
            <a:r>
              <a:rPr lang="en-GB" sz="1600" dirty="0"/>
              <a:t>.</a:t>
            </a:r>
          </a:p>
          <a:p>
            <a:pPr marL="361950" indent="-361950">
              <a:lnSpc>
                <a:spcPct val="100000"/>
              </a:lnSpc>
              <a:spcBef>
                <a:spcPts val="0"/>
              </a:spcBef>
              <a:defRPr/>
            </a:pPr>
            <a:r>
              <a:rPr lang="en-US" dirty="0"/>
              <a:t>Why can white light be split into the colours of the rainbow?</a:t>
            </a:r>
            <a:endParaRPr lang="en-GB" dirty="0"/>
          </a:p>
          <a:p>
            <a:pPr marL="361950" lvl="0" indent="-361950">
              <a:lnSpc>
                <a:spcPct val="100000"/>
              </a:lnSpc>
              <a:defRPr/>
            </a:pPr>
            <a:r>
              <a:rPr kumimoji="0" lang="en-GB" sz="1400" b="1"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Answers:</a:t>
            </a:r>
            <a:endParaRPr kumimoji="0" lang="en-US" sz="1400" b="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8" name="Text Placeholder 16"/>
          <p:cNvSpPr txBox="1">
            <a:spLocks/>
          </p:cNvSpPr>
          <p:nvPr/>
        </p:nvSpPr>
        <p:spPr>
          <a:xfrm>
            <a:off x="143752" y="2189776"/>
            <a:ext cx="324051" cy="777143"/>
          </a:xfrm>
          <a:prstGeom prst="rect">
            <a:avLst/>
          </a:prstGeom>
        </p:spPr>
        <p:txBody>
          <a:bodyPr vert="horz" lIns="91440" tIns="45720" rIns="91440" bIns="45720" rtlCol="0" anchor="ctr">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40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1</a:t>
            </a:r>
          </a:p>
        </p:txBody>
      </p:sp>
      <p:sp>
        <p:nvSpPr>
          <p:cNvPr id="9" name="Text Placeholder 16"/>
          <p:cNvSpPr txBox="1">
            <a:spLocks/>
          </p:cNvSpPr>
          <p:nvPr/>
        </p:nvSpPr>
        <p:spPr>
          <a:xfrm>
            <a:off x="143751" y="3124779"/>
            <a:ext cx="324051" cy="893527"/>
          </a:xfrm>
          <a:prstGeom prst="rect">
            <a:avLst/>
          </a:prstGeom>
        </p:spPr>
        <p:txBody>
          <a:bodyPr vert="horz" lIns="91440" tIns="45720" rIns="91440" bIns="45720" rtlCol="0" anchor="ctr">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40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2</a:t>
            </a:r>
          </a:p>
        </p:txBody>
      </p:sp>
      <p:sp>
        <p:nvSpPr>
          <p:cNvPr id="10" name="Text Placeholder 16"/>
          <p:cNvSpPr txBox="1">
            <a:spLocks/>
          </p:cNvSpPr>
          <p:nvPr/>
        </p:nvSpPr>
        <p:spPr>
          <a:xfrm>
            <a:off x="147418" y="4176166"/>
            <a:ext cx="324051" cy="893526"/>
          </a:xfrm>
          <a:prstGeom prst="rect">
            <a:avLst/>
          </a:prstGeom>
        </p:spPr>
        <p:txBody>
          <a:bodyPr vert="horz" lIns="91440" tIns="45720" rIns="91440" bIns="45720" rtlCol="0" anchor="ctr">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40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3</a:t>
            </a:r>
          </a:p>
        </p:txBody>
      </p:sp>
      <p:sp>
        <p:nvSpPr>
          <p:cNvPr id="24" name="TextBox 23"/>
          <p:cNvSpPr txBox="1"/>
          <p:nvPr/>
        </p:nvSpPr>
        <p:spPr>
          <a:xfrm>
            <a:off x="413455" y="3113736"/>
            <a:ext cx="2700000" cy="900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In air, all colours of light travel at the same high speed. </a:t>
            </a:r>
          </a:p>
        </p:txBody>
      </p:sp>
      <p:sp>
        <p:nvSpPr>
          <p:cNvPr id="25" name="TextBox 24"/>
          <p:cNvSpPr txBox="1"/>
          <p:nvPr/>
        </p:nvSpPr>
        <p:spPr>
          <a:xfrm>
            <a:off x="3268467" y="3120208"/>
            <a:ext cx="2700000" cy="900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In air, red light travels faster than blue light. </a:t>
            </a:r>
          </a:p>
        </p:txBody>
      </p:sp>
      <p:sp>
        <p:nvSpPr>
          <p:cNvPr id="26" name="TextBox 25"/>
          <p:cNvSpPr txBox="1"/>
          <p:nvPr/>
        </p:nvSpPr>
        <p:spPr>
          <a:xfrm>
            <a:off x="6123480" y="3113736"/>
            <a:ext cx="2700000" cy="900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In air, blue light travels faster than red light.</a:t>
            </a:r>
          </a:p>
        </p:txBody>
      </p:sp>
      <p:sp>
        <p:nvSpPr>
          <p:cNvPr id="21" name="TextBox 20">
            <a:extLst>
              <a:ext uri="{FF2B5EF4-FFF2-40B4-BE49-F238E27FC236}">
                <a16:creationId xmlns:a16="http://schemas.microsoft.com/office/drawing/2014/main" id="{4E63B116-CDE6-41CA-AE98-36FF98DA35B7}"/>
              </a:ext>
            </a:extLst>
          </p:cNvPr>
          <p:cNvSpPr txBox="1"/>
          <p:nvPr/>
        </p:nvSpPr>
        <p:spPr>
          <a:xfrm>
            <a:off x="413455" y="2178734"/>
            <a:ext cx="4140000" cy="777143"/>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White light contains a range of different colours.</a:t>
            </a:r>
          </a:p>
        </p:txBody>
      </p:sp>
      <p:sp>
        <p:nvSpPr>
          <p:cNvPr id="23" name="TextBox 22">
            <a:extLst>
              <a:ext uri="{FF2B5EF4-FFF2-40B4-BE49-F238E27FC236}">
                <a16:creationId xmlns:a16="http://schemas.microsoft.com/office/drawing/2014/main" id="{0E82F7DB-9355-42D2-8521-72EE2EAAD45F}"/>
              </a:ext>
            </a:extLst>
          </p:cNvPr>
          <p:cNvSpPr txBox="1"/>
          <p:nvPr/>
        </p:nvSpPr>
        <p:spPr>
          <a:xfrm>
            <a:off x="4683480" y="2178734"/>
            <a:ext cx="4140000" cy="777143"/>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White light contains all the colours we see.</a:t>
            </a:r>
          </a:p>
        </p:txBody>
      </p:sp>
      <p:sp>
        <p:nvSpPr>
          <p:cNvPr id="27" name="TextBox 26">
            <a:extLst>
              <a:ext uri="{FF2B5EF4-FFF2-40B4-BE49-F238E27FC236}">
                <a16:creationId xmlns:a16="http://schemas.microsoft.com/office/drawing/2014/main" id="{D0A6EA0B-88C9-4826-A2CC-961F9802EA1E}"/>
              </a:ext>
            </a:extLst>
          </p:cNvPr>
          <p:cNvSpPr txBox="1"/>
          <p:nvPr/>
        </p:nvSpPr>
        <p:spPr>
          <a:xfrm>
            <a:off x="413455" y="4171594"/>
            <a:ext cx="2700000" cy="900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In glass, all colours move at the same slower speed.</a:t>
            </a:r>
          </a:p>
        </p:txBody>
      </p:sp>
      <p:sp>
        <p:nvSpPr>
          <p:cNvPr id="28" name="TextBox 27">
            <a:extLst>
              <a:ext uri="{FF2B5EF4-FFF2-40B4-BE49-F238E27FC236}">
                <a16:creationId xmlns:a16="http://schemas.microsoft.com/office/drawing/2014/main" id="{9705130A-D291-4B56-A3BA-9C6DE8AB50E2}"/>
              </a:ext>
            </a:extLst>
          </p:cNvPr>
          <p:cNvSpPr txBox="1"/>
          <p:nvPr/>
        </p:nvSpPr>
        <p:spPr>
          <a:xfrm>
            <a:off x="3268467" y="4178066"/>
            <a:ext cx="2700000" cy="900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Light moves slower in glass, but red light moves faster than blue.</a:t>
            </a:r>
          </a:p>
        </p:txBody>
      </p:sp>
      <p:sp>
        <p:nvSpPr>
          <p:cNvPr id="29" name="TextBox 28">
            <a:extLst>
              <a:ext uri="{FF2B5EF4-FFF2-40B4-BE49-F238E27FC236}">
                <a16:creationId xmlns:a16="http://schemas.microsoft.com/office/drawing/2014/main" id="{F3864D15-A8CC-4108-BC4A-8519666D22B1}"/>
              </a:ext>
            </a:extLst>
          </p:cNvPr>
          <p:cNvSpPr txBox="1"/>
          <p:nvPr/>
        </p:nvSpPr>
        <p:spPr>
          <a:xfrm>
            <a:off x="6123480" y="4171594"/>
            <a:ext cx="2700000" cy="900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Light moves slower in glass, but blue light moves faster than red.</a:t>
            </a:r>
          </a:p>
        </p:txBody>
      </p:sp>
      <p:sp>
        <p:nvSpPr>
          <p:cNvPr id="45" name="Text Placeholder 16">
            <a:extLst>
              <a:ext uri="{FF2B5EF4-FFF2-40B4-BE49-F238E27FC236}">
                <a16:creationId xmlns:a16="http://schemas.microsoft.com/office/drawing/2014/main" id="{B21FA66D-81E8-45A7-A3D0-F185F0D1FCBC}"/>
              </a:ext>
            </a:extLst>
          </p:cNvPr>
          <p:cNvSpPr txBox="1">
            <a:spLocks/>
          </p:cNvSpPr>
          <p:nvPr/>
        </p:nvSpPr>
        <p:spPr>
          <a:xfrm>
            <a:off x="143751" y="5246966"/>
            <a:ext cx="324051" cy="900000"/>
          </a:xfrm>
          <a:prstGeom prst="rect">
            <a:avLst/>
          </a:prstGeom>
        </p:spPr>
        <p:txBody>
          <a:bodyPr vert="horz" lIns="91440" tIns="45720" rIns="91440" bIns="45720" rtlCol="0" anchor="ctr">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40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4</a:t>
            </a:r>
          </a:p>
        </p:txBody>
      </p:sp>
      <p:sp>
        <p:nvSpPr>
          <p:cNvPr id="46" name="TextBox 45">
            <a:extLst>
              <a:ext uri="{FF2B5EF4-FFF2-40B4-BE49-F238E27FC236}">
                <a16:creationId xmlns:a16="http://schemas.microsoft.com/office/drawing/2014/main" id="{D8ACCF16-877D-4FFB-AE73-F8D498F14765}"/>
              </a:ext>
            </a:extLst>
          </p:cNvPr>
          <p:cNvSpPr txBox="1"/>
          <p:nvPr/>
        </p:nvSpPr>
        <p:spPr>
          <a:xfrm>
            <a:off x="413454" y="5235924"/>
            <a:ext cx="4140000" cy="900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greater the frequency of light at a boundary, the bigger the angle it refracts at.</a:t>
            </a:r>
          </a:p>
        </p:txBody>
      </p:sp>
      <p:sp>
        <p:nvSpPr>
          <p:cNvPr id="47" name="TextBox 46">
            <a:extLst>
              <a:ext uri="{FF2B5EF4-FFF2-40B4-BE49-F238E27FC236}">
                <a16:creationId xmlns:a16="http://schemas.microsoft.com/office/drawing/2014/main" id="{104ABDFC-DFEE-4DE8-A0E0-7F515A77A053}"/>
              </a:ext>
            </a:extLst>
          </p:cNvPr>
          <p:cNvSpPr txBox="1"/>
          <p:nvPr/>
        </p:nvSpPr>
        <p:spPr>
          <a:xfrm>
            <a:off x="4683479" y="5235924"/>
            <a:ext cx="4140000" cy="900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greater the change of speed of light at a boundary, the bigger the angle it refracts at.</a:t>
            </a:r>
          </a:p>
        </p:txBody>
      </p:sp>
      <p:pic>
        <p:nvPicPr>
          <p:cNvPr id="13" name="Picture 12">
            <a:extLst>
              <a:ext uri="{FF2B5EF4-FFF2-40B4-BE49-F238E27FC236}">
                <a16:creationId xmlns:a16="http://schemas.microsoft.com/office/drawing/2014/main" id="{EAB5D3A1-73F7-4E07-AB54-C5A2B4A571C5}"/>
              </a:ext>
            </a:extLst>
          </p:cNvPr>
          <p:cNvPicPr>
            <a:picLocks noChangeAspect="1"/>
          </p:cNvPicPr>
          <p:nvPr/>
        </p:nvPicPr>
        <p:blipFill>
          <a:blip r:embed="rId4"/>
          <a:stretch>
            <a:fillRect/>
          </a:stretch>
        </p:blipFill>
        <p:spPr>
          <a:xfrm>
            <a:off x="7648208" y="976675"/>
            <a:ext cx="1316280" cy="491026"/>
          </a:xfrm>
          <a:prstGeom prst="rect">
            <a:avLst/>
          </a:prstGeom>
        </p:spPr>
      </p:pic>
      <p:sp>
        <p:nvSpPr>
          <p:cNvPr id="20" name="Rounded Rectangle 18">
            <a:hlinkClick r:id="rId5" action="ppaction://hlinksldjump"/>
            <a:extLst>
              <a:ext uri="{FF2B5EF4-FFF2-40B4-BE49-F238E27FC236}">
                <a16:creationId xmlns:a16="http://schemas.microsoft.com/office/drawing/2014/main" id="{B9C67338-5DB6-4E01-8597-9F20298B1185}"/>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2472218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21"/>
                                        </p:tgtEl>
                                        <p:attrNameLst>
                                          <p:attrName>fillcolor</p:attrName>
                                        </p:attrNameLst>
                                      </p:cBhvr>
                                      <p:to>
                                        <a:srgbClr val="87E183"/>
                                      </p:to>
                                    </p:animClr>
                                    <p:set>
                                      <p:cBhvr>
                                        <p:cTn id="7" dur="2000" fill="hold"/>
                                        <p:tgtEl>
                                          <p:spTgt spid="21"/>
                                        </p:tgtEl>
                                        <p:attrNameLst>
                                          <p:attrName>fill.type</p:attrName>
                                        </p:attrNameLst>
                                      </p:cBhvr>
                                      <p:to>
                                        <p:strVal val="solid"/>
                                      </p:to>
                                    </p:set>
                                    <p:set>
                                      <p:cBhvr>
                                        <p:cTn id="8" dur="2000" fill="hold"/>
                                        <p:tgtEl>
                                          <p:spTgt spid="21"/>
                                        </p:tgtEl>
                                        <p:attrNameLst>
                                          <p:attrName>fill.on</p:attrName>
                                        </p:attrNameLst>
                                      </p:cBhvr>
                                      <p:to>
                                        <p:strVal val="true"/>
                                      </p:to>
                                    </p:set>
                                  </p:childTnLst>
                                </p:cTn>
                              </p:par>
                            </p:childTnLst>
                          </p:cTn>
                        </p:par>
                      </p:childTnLst>
                    </p:cTn>
                  </p:par>
                  <p:par>
                    <p:cTn id="9" fill="hold">
                      <p:stCondLst>
                        <p:cond delay="indefinite"/>
                      </p:stCondLst>
                      <p:childTnLst>
                        <p:par>
                          <p:cTn id="10" fill="hold">
                            <p:stCondLst>
                              <p:cond delay="0"/>
                            </p:stCondLst>
                            <p:childTnLst>
                              <p:par>
                                <p:cTn id="11" presetID="1" presetClass="emph" presetSubtype="2" fill="hold" nodeType="clickEffect">
                                  <p:stCondLst>
                                    <p:cond delay="0"/>
                                  </p:stCondLst>
                                  <p:childTnLst>
                                    <p:animClr clrSpc="rgb" dir="cw">
                                      <p:cBhvr>
                                        <p:cTn id="12" dur="2000" fill="hold"/>
                                        <p:tgtEl>
                                          <p:spTgt spid="24"/>
                                        </p:tgtEl>
                                        <p:attrNameLst>
                                          <p:attrName>fillcolor</p:attrName>
                                        </p:attrNameLst>
                                      </p:cBhvr>
                                      <p:to>
                                        <a:srgbClr val="87E183"/>
                                      </p:to>
                                    </p:animClr>
                                    <p:set>
                                      <p:cBhvr>
                                        <p:cTn id="13" dur="2000" fill="hold"/>
                                        <p:tgtEl>
                                          <p:spTgt spid="24"/>
                                        </p:tgtEl>
                                        <p:attrNameLst>
                                          <p:attrName>fill.type</p:attrName>
                                        </p:attrNameLst>
                                      </p:cBhvr>
                                      <p:to>
                                        <p:strVal val="solid"/>
                                      </p:to>
                                    </p:set>
                                    <p:set>
                                      <p:cBhvr>
                                        <p:cTn id="14" dur="2000" fill="hold"/>
                                        <p:tgtEl>
                                          <p:spTgt spid="24"/>
                                        </p:tgtEl>
                                        <p:attrNameLst>
                                          <p:attrName>fill.on</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 presetClass="emph" presetSubtype="2" fill="hold" nodeType="clickEffect">
                                  <p:stCondLst>
                                    <p:cond delay="0"/>
                                  </p:stCondLst>
                                  <p:childTnLst>
                                    <p:animClr clrSpc="rgb" dir="cw">
                                      <p:cBhvr>
                                        <p:cTn id="18" dur="2000" fill="hold"/>
                                        <p:tgtEl>
                                          <p:spTgt spid="28"/>
                                        </p:tgtEl>
                                        <p:attrNameLst>
                                          <p:attrName>fillcolor</p:attrName>
                                        </p:attrNameLst>
                                      </p:cBhvr>
                                      <p:to>
                                        <a:srgbClr val="87E183"/>
                                      </p:to>
                                    </p:animClr>
                                    <p:set>
                                      <p:cBhvr>
                                        <p:cTn id="19" dur="2000" fill="hold"/>
                                        <p:tgtEl>
                                          <p:spTgt spid="28"/>
                                        </p:tgtEl>
                                        <p:attrNameLst>
                                          <p:attrName>fill.type</p:attrName>
                                        </p:attrNameLst>
                                      </p:cBhvr>
                                      <p:to>
                                        <p:strVal val="solid"/>
                                      </p:to>
                                    </p:set>
                                    <p:set>
                                      <p:cBhvr>
                                        <p:cTn id="20" dur="2000" fill="hold"/>
                                        <p:tgtEl>
                                          <p:spTgt spid="28"/>
                                        </p:tgtEl>
                                        <p:attrNameLst>
                                          <p:attrName>fill.on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1" presetClass="emph" presetSubtype="2" fill="hold" nodeType="clickEffect">
                                  <p:stCondLst>
                                    <p:cond delay="0"/>
                                  </p:stCondLst>
                                  <p:childTnLst>
                                    <p:animClr clrSpc="rgb" dir="cw">
                                      <p:cBhvr>
                                        <p:cTn id="24" dur="2000" fill="hold"/>
                                        <p:tgtEl>
                                          <p:spTgt spid="47"/>
                                        </p:tgtEl>
                                        <p:attrNameLst>
                                          <p:attrName>fillcolor</p:attrName>
                                        </p:attrNameLst>
                                      </p:cBhvr>
                                      <p:to>
                                        <a:srgbClr val="87E183"/>
                                      </p:to>
                                    </p:animClr>
                                    <p:set>
                                      <p:cBhvr>
                                        <p:cTn id="25" dur="2000" fill="hold"/>
                                        <p:tgtEl>
                                          <p:spTgt spid="47"/>
                                        </p:tgtEl>
                                        <p:attrNameLst>
                                          <p:attrName>fill.type</p:attrName>
                                        </p:attrNameLst>
                                      </p:cBhvr>
                                      <p:to>
                                        <p:strVal val="solid"/>
                                      </p:to>
                                    </p:set>
                                    <p:set>
                                      <p:cBhvr>
                                        <p:cTn id="26" dur="2000"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51781"/>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61631" y="-1"/>
            <a:ext cx="8820737" cy="65178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Making rainbows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5"/>
            <a:ext cx="8285163" cy="1280413"/>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dirty="0"/>
              <a:t>Red light refracts as it passes through a prism because it has wave properties.</a:t>
            </a:r>
          </a:p>
          <a:p>
            <a:r>
              <a:rPr lang="en-GB" dirty="0"/>
              <a:t>Different colours within white light refract at different angles.</a:t>
            </a:r>
          </a:p>
        </p:txBody>
      </p:sp>
      <p:grpSp>
        <p:nvGrpSpPr>
          <p:cNvPr id="7" name="Group 6">
            <a:extLst>
              <a:ext uri="{FF2B5EF4-FFF2-40B4-BE49-F238E27FC236}">
                <a16:creationId xmlns:a16="http://schemas.microsoft.com/office/drawing/2014/main" id="{F433E913-4D99-4B2C-921F-40FD55EDFF81}"/>
              </a:ext>
            </a:extLst>
          </p:cNvPr>
          <p:cNvGrpSpPr/>
          <p:nvPr/>
        </p:nvGrpSpPr>
        <p:grpSpPr>
          <a:xfrm>
            <a:off x="539936" y="2143536"/>
            <a:ext cx="8146864" cy="3450635"/>
            <a:chOff x="539936" y="2143536"/>
            <a:chExt cx="8146864" cy="3450635"/>
          </a:xfrm>
        </p:grpSpPr>
        <p:pic>
          <p:nvPicPr>
            <p:cNvPr id="5" name="Picture 4">
              <a:extLst>
                <a:ext uri="{FF2B5EF4-FFF2-40B4-BE49-F238E27FC236}">
                  <a16:creationId xmlns:a16="http://schemas.microsoft.com/office/drawing/2014/main" id="{C4228D95-9357-43CC-93A5-459CC5B4DC57}"/>
                </a:ext>
              </a:extLst>
            </p:cNvPr>
            <p:cNvPicPr>
              <a:picLocks noChangeAspect="1"/>
            </p:cNvPicPr>
            <p:nvPr/>
          </p:nvPicPr>
          <p:blipFill>
            <a:blip r:embed="rId4"/>
            <a:stretch>
              <a:fillRect/>
            </a:stretch>
          </p:blipFill>
          <p:spPr>
            <a:xfrm>
              <a:off x="4571643" y="2143536"/>
              <a:ext cx="4115157" cy="3450635"/>
            </a:xfrm>
            <a:prstGeom prst="rect">
              <a:avLst/>
            </a:prstGeom>
          </p:spPr>
        </p:pic>
        <p:pic>
          <p:nvPicPr>
            <p:cNvPr id="8" name="Picture 7">
              <a:extLst>
                <a:ext uri="{FF2B5EF4-FFF2-40B4-BE49-F238E27FC236}">
                  <a16:creationId xmlns:a16="http://schemas.microsoft.com/office/drawing/2014/main" id="{63120570-B2C5-468A-951B-B1E6772BE477}"/>
                </a:ext>
              </a:extLst>
            </p:cNvPr>
            <p:cNvPicPr>
              <a:picLocks noChangeAspect="1"/>
            </p:cNvPicPr>
            <p:nvPr/>
          </p:nvPicPr>
          <p:blipFill rotWithShape="1">
            <a:blip r:embed="rId5"/>
            <a:srcRect l="19811" r="16585"/>
            <a:stretch/>
          </p:blipFill>
          <p:spPr>
            <a:xfrm>
              <a:off x="539936" y="2602231"/>
              <a:ext cx="3685633" cy="2533247"/>
            </a:xfrm>
            <a:prstGeom prst="rect">
              <a:avLst/>
            </a:prstGeom>
          </p:spPr>
        </p:pic>
      </p:grpSp>
    </p:spTree>
    <p:extLst>
      <p:ext uri="{BB962C8B-B14F-4D97-AF65-F5344CB8AC3E}">
        <p14:creationId xmlns:p14="http://schemas.microsoft.com/office/powerpoint/2010/main" val="20188697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51781"/>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61631" y="-1"/>
            <a:ext cx="8820737" cy="65178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Making rainbows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1" y="863126"/>
            <a:ext cx="6047770" cy="1470500"/>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GB" sz="1400" dirty="0"/>
              <a:t>The following passage explains why red light refracts as it passes through a prism.</a:t>
            </a:r>
          </a:p>
          <a:p>
            <a:r>
              <a:rPr lang="en-GB" dirty="0"/>
              <a:t>Use your understanding of white light to add more sentences that explain how a rainbow is made.</a:t>
            </a:r>
          </a:p>
        </p:txBody>
      </p:sp>
      <p:sp>
        <p:nvSpPr>
          <p:cNvPr id="6" name="Rectangle 5">
            <a:extLst>
              <a:ext uri="{FF2B5EF4-FFF2-40B4-BE49-F238E27FC236}">
                <a16:creationId xmlns:a16="http://schemas.microsoft.com/office/drawing/2014/main" id="{36BB86AB-E7F7-495E-AF12-64A9174C1146}"/>
              </a:ext>
            </a:extLst>
          </p:cNvPr>
          <p:cNvSpPr/>
          <p:nvPr/>
        </p:nvSpPr>
        <p:spPr>
          <a:xfrm>
            <a:off x="457200" y="2579289"/>
            <a:ext cx="8229598" cy="3237809"/>
          </a:xfrm>
          <a:prstGeom prst="rect">
            <a:avLst/>
          </a:prstGeom>
          <a:solidFill>
            <a:srgbClr val="FAFAEA"/>
          </a:solidFill>
          <a:ln>
            <a:solidFill>
              <a:srgbClr val="222A35"/>
            </a:solidFill>
          </a:ln>
        </p:spPr>
        <p:txBody>
          <a:bodyPr wrap="square">
            <a:spAutoFit/>
          </a:bodyPr>
          <a:lstStyle/>
          <a:p>
            <a:pPr>
              <a:lnSpc>
                <a:spcPct val="115000"/>
              </a:lnSpc>
              <a:spcAft>
                <a:spcPts val="600"/>
              </a:spcAft>
            </a:pPr>
            <a:r>
              <a:rPr lang="en-GB" sz="1600" dirty="0">
                <a:solidFill>
                  <a:srgbClr val="000000"/>
                </a:solidFill>
                <a:latin typeface="Verdana" panose="020B0604030504040204" pitchFamily="34" charset="0"/>
                <a:ea typeface="Verdana" panose="020B0604030504040204" pitchFamily="34" charset="0"/>
                <a:cs typeface="Calibri" panose="020F0502020204030204" pitchFamily="34" charset="0"/>
              </a:rPr>
              <a:t>Red light can be represented as a series of wavefronts moving forward.</a:t>
            </a:r>
          </a:p>
          <a:p>
            <a:pPr marL="285750" indent="-285750">
              <a:spcAft>
                <a:spcPts val="6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One end of each wavefront reaches the prism before the other.</a:t>
            </a:r>
          </a:p>
          <a:p>
            <a:pPr marL="285750" indent="-285750">
              <a:spcAft>
                <a:spcPts val="6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The wavefront in glass moves more slowly.</a:t>
            </a:r>
          </a:p>
          <a:p>
            <a:pPr marL="285750" indent="-285750">
              <a:spcAft>
                <a:spcPts val="6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The other end of the wavefront travels faster until it reaches the boundary. </a:t>
            </a:r>
          </a:p>
          <a:p>
            <a:pPr marL="285750" indent="-285750">
              <a:spcAft>
                <a:spcPts val="6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This swings the light wave round and it moves forward in a different direction. </a:t>
            </a:r>
          </a:p>
          <a:p>
            <a:pPr marL="285750" indent="-285750">
              <a:spcAft>
                <a:spcPts val="6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The red light is refracted towards the normal line.</a:t>
            </a:r>
          </a:p>
          <a:p>
            <a:pPr marL="285750" indent="-285750">
              <a:spcAft>
                <a:spcPts val="6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 </a:t>
            </a:r>
          </a:p>
          <a:p>
            <a:pPr marL="285750" indent="-285750">
              <a:spcAft>
                <a:spcPts val="6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 </a:t>
            </a:r>
          </a:p>
          <a:p>
            <a:pPr marL="285750" indent="-285750">
              <a:spcAft>
                <a:spcPts val="600"/>
              </a:spcAft>
              <a:buFont typeface="Arial" panose="020B0604020202020204" pitchFamily="34" charset="0"/>
              <a:buChar char="•"/>
            </a:pPr>
            <a:r>
              <a:rPr lang="en-GB" sz="1600" dirty="0">
                <a:latin typeface="Verdana" panose="020B0604030504040204" pitchFamily="34" charset="0"/>
                <a:ea typeface="Verdana" panose="020B0604030504040204" pitchFamily="34" charset="0"/>
              </a:rPr>
              <a:t> </a:t>
            </a:r>
            <a:r>
              <a:rPr lang="en-GB" dirty="0">
                <a:latin typeface="Verdana" panose="020B0604030504040204" pitchFamily="34" charset="0"/>
                <a:ea typeface="Verdana" panose="020B0604030504040204" pitchFamily="34" charset="0"/>
              </a:rPr>
              <a:t> </a:t>
            </a:r>
          </a:p>
        </p:txBody>
      </p:sp>
      <p:pic>
        <p:nvPicPr>
          <p:cNvPr id="94" name="Picture 93">
            <a:extLst>
              <a:ext uri="{FF2B5EF4-FFF2-40B4-BE49-F238E27FC236}">
                <a16:creationId xmlns:a16="http://schemas.microsoft.com/office/drawing/2014/main" id="{97633E69-2970-4AC9-9882-9405C133EB08}"/>
              </a:ext>
            </a:extLst>
          </p:cNvPr>
          <p:cNvPicPr>
            <a:picLocks noChangeAspect="1"/>
          </p:cNvPicPr>
          <p:nvPr/>
        </p:nvPicPr>
        <p:blipFill rotWithShape="1">
          <a:blip r:embed="rId4"/>
          <a:srcRect l="19811" r="16585"/>
          <a:stretch/>
        </p:blipFill>
        <p:spPr>
          <a:xfrm>
            <a:off x="6504971" y="799941"/>
            <a:ext cx="2373224" cy="1631189"/>
          </a:xfrm>
          <a:prstGeom prst="rect">
            <a:avLst/>
          </a:prstGeom>
        </p:spPr>
      </p:pic>
      <p:sp>
        <p:nvSpPr>
          <p:cNvPr id="7" name="Rounded Rectangle 18">
            <a:hlinkClick r:id="rId5" action="ppaction://hlinksldjump"/>
            <a:extLst>
              <a:ext uri="{FF2B5EF4-FFF2-40B4-BE49-F238E27FC236}">
                <a16:creationId xmlns:a16="http://schemas.microsoft.com/office/drawing/2014/main" id="{506C264C-113F-44B8-84FC-CE1EA10240F9}"/>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39666280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51781"/>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61631" y="-1"/>
            <a:ext cx="8820737" cy="65178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Light comparison</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5"/>
            <a:ext cx="8229600" cy="1280413"/>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dirty="0"/>
              <a:t>Light refracts as it passes through a prism because it has wave properties.</a:t>
            </a:r>
          </a:p>
          <a:p>
            <a:r>
              <a:rPr lang="en-GB" dirty="0"/>
              <a:t>Different colours within white light refract at different angles.</a:t>
            </a:r>
          </a:p>
        </p:txBody>
      </p:sp>
      <p:pic>
        <p:nvPicPr>
          <p:cNvPr id="9" name="Picture 8">
            <a:extLst>
              <a:ext uri="{FF2B5EF4-FFF2-40B4-BE49-F238E27FC236}">
                <a16:creationId xmlns:a16="http://schemas.microsoft.com/office/drawing/2014/main" id="{185D5771-024B-4DC5-9CD0-951527E71368}"/>
              </a:ext>
            </a:extLst>
          </p:cNvPr>
          <p:cNvPicPr>
            <a:picLocks noChangeAspect="1"/>
          </p:cNvPicPr>
          <p:nvPr/>
        </p:nvPicPr>
        <p:blipFill>
          <a:blip r:embed="rId4"/>
          <a:stretch>
            <a:fillRect/>
          </a:stretch>
        </p:blipFill>
        <p:spPr>
          <a:xfrm>
            <a:off x="1712727" y="2143538"/>
            <a:ext cx="5718544" cy="3456732"/>
          </a:xfrm>
          <a:prstGeom prst="rect">
            <a:avLst/>
          </a:prstGeom>
        </p:spPr>
      </p:pic>
    </p:spTree>
    <p:extLst>
      <p:ext uri="{BB962C8B-B14F-4D97-AF65-F5344CB8AC3E}">
        <p14:creationId xmlns:p14="http://schemas.microsoft.com/office/powerpoint/2010/main" val="35090521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51781"/>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61631" y="-1"/>
            <a:ext cx="8820737" cy="65178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Light comparison</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7" name="TextBox 6">
            <a:extLst>
              <a:ext uri="{FF2B5EF4-FFF2-40B4-BE49-F238E27FC236}">
                <a16:creationId xmlns:a16="http://schemas.microsoft.com/office/drawing/2014/main" id="{661087CD-C2B1-4649-AE79-2544E8BB4258}"/>
              </a:ext>
            </a:extLst>
          </p:cNvPr>
          <p:cNvSpPr txBox="1"/>
          <p:nvPr/>
        </p:nvSpPr>
        <p:spPr>
          <a:xfrm>
            <a:off x="215660" y="842026"/>
            <a:ext cx="8748828" cy="829756"/>
          </a:xfrm>
          <a:prstGeom prst="rect">
            <a:avLst/>
          </a:prstGeom>
          <a:solidFill>
            <a:srgbClr val="FAFAEA"/>
          </a:solidFill>
          <a:ln>
            <a:solidFill>
              <a:schemeClr val="tx2">
                <a:lumMod val="50000"/>
              </a:schemeClr>
            </a:solidFill>
          </a:ln>
        </p:spPr>
        <p:txBody>
          <a:bodyPr wrap="square" rtlCol="0" anchor="ctr">
            <a:noAutofit/>
          </a:bodyPr>
          <a:lstStyle/>
          <a:p>
            <a:pPr>
              <a:spcAft>
                <a:spcPts val="600"/>
              </a:spcAft>
            </a:pP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What do yellow and green light have in common?</a:t>
            </a:r>
          </a:p>
          <a:p>
            <a:pPr>
              <a:spcAft>
                <a:spcPts val="600"/>
              </a:spcAft>
            </a:pP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How are they different?</a:t>
            </a:r>
          </a:p>
        </p:txBody>
      </p:sp>
      <p:grpSp>
        <p:nvGrpSpPr>
          <p:cNvPr id="45" name="Group 44">
            <a:extLst>
              <a:ext uri="{FF2B5EF4-FFF2-40B4-BE49-F238E27FC236}">
                <a16:creationId xmlns:a16="http://schemas.microsoft.com/office/drawing/2014/main" id="{DF5FC295-0C4A-460A-B17A-41278FBB85FF}"/>
              </a:ext>
            </a:extLst>
          </p:cNvPr>
          <p:cNvGrpSpPr/>
          <p:nvPr/>
        </p:nvGrpSpPr>
        <p:grpSpPr>
          <a:xfrm>
            <a:off x="215659" y="1995055"/>
            <a:ext cx="8748829" cy="4009095"/>
            <a:chOff x="215659" y="1995055"/>
            <a:chExt cx="8748829" cy="4009095"/>
          </a:xfrm>
        </p:grpSpPr>
        <p:grpSp>
          <p:nvGrpSpPr>
            <p:cNvPr id="8" name="Group 7">
              <a:extLst>
                <a:ext uri="{FF2B5EF4-FFF2-40B4-BE49-F238E27FC236}">
                  <a16:creationId xmlns:a16="http://schemas.microsoft.com/office/drawing/2014/main" id="{188A1FC4-7412-499A-B870-0766BF7F1702}"/>
                </a:ext>
              </a:extLst>
            </p:cNvPr>
            <p:cNvGrpSpPr/>
            <p:nvPr/>
          </p:nvGrpSpPr>
          <p:grpSpPr>
            <a:xfrm>
              <a:off x="215659" y="1995055"/>
              <a:ext cx="1800000" cy="3470138"/>
              <a:chOff x="215659" y="1995055"/>
              <a:chExt cx="1800000" cy="3470138"/>
            </a:xfrm>
          </p:grpSpPr>
          <p:sp>
            <p:nvSpPr>
              <p:cNvPr id="9" name="Rectangle 8">
                <a:extLst>
                  <a:ext uri="{FF2B5EF4-FFF2-40B4-BE49-F238E27FC236}">
                    <a16:creationId xmlns:a16="http://schemas.microsoft.com/office/drawing/2014/main" id="{1A93C3B2-B154-47E1-BF99-4F1EC983DBAA}"/>
                  </a:ext>
                </a:extLst>
              </p:cNvPr>
              <p:cNvSpPr/>
              <p:nvPr/>
            </p:nvSpPr>
            <p:spPr>
              <a:xfrm>
                <a:off x="215659" y="1995055"/>
                <a:ext cx="1800000" cy="90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B24D8E6-D783-4F69-B0F8-0C054754D058}"/>
                  </a:ext>
                </a:extLst>
              </p:cNvPr>
              <p:cNvSpPr/>
              <p:nvPr/>
            </p:nvSpPr>
            <p:spPr>
              <a:xfrm>
                <a:off x="215659" y="4565193"/>
                <a:ext cx="1800000" cy="90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EE448A78-0FB5-42D1-B695-CFDF1D5A4A35}"/>
                  </a:ext>
                </a:extLst>
              </p:cNvPr>
              <p:cNvSpPr/>
              <p:nvPr/>
            </p:nvSpPr>
            <p:spPr>
              <a:xfrm>
                <a:off x="215659" y="3280124"/>
                <a:ext cx="1800000" cy="90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 name="Group 11">
              <a:extLst>
                <a:ext uri="{FF2B5EF4-FFF2-40B4-BE49-F238E27FC236}">
                  <a16:creationId xmlns:a16="http://schemas.microsoft.com/office/drawing/2014/main" id="{69D4A9D0-670E-481F-9763-F0DAFE92FFAF}"/>
                </a:ext>
              </a:extLst>
            </p:cNvPr>
            <p:cNvGrpSpPr/>
            <p:nvPr/>
          </p:nvGrpSpPr>
          <p:grpSpPr>
            <a:xfrm>
              <a:off x="7164488" y="1995055"/>
              <a:ext cx="1800000" cy="3470138"/>
              <a:chOff x="7009491" y="1995055"/>
              <a:chExt cx="1800000" cy="3470138"/>
            </a:xfrm>
          </p:grpSpPr>
          <p:sp>
            <p:nvSpPr>
              <p:cNvPr id="13" name="Rectangle 12">
                <a:extLst>
                  <a:ext uri="{FF2B5EF4-FFF2-40B4-BE49-F238E27FC236}">
                    <a16:creationId xmlns:a16="http://schemas.microsoft.com/office/drawing/2014/main" id="{9DE08AF5-A6E2-41A8-91DB-AB2D23F045DD}"/>
                  </a:ext>
                </a:extLst>
              </p:cNvPr>
              <p:cNvSpPr/>
              <p:nvPr/>
            </p:nvSpPr>
            <p:spPr>
              <a:xfrm>
                <a:off x="7009491" y="1995055"/>
                <a:ext cx="1800000" cy="90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5F37B66-C545-4242-8916-1B078D0D69FD}"/>
                  </a:ext>
                </a:extLst>
              </p:cNvPr>
              <p:cNvSpPr/>
              <p:nvPr/>
            </p:nvSpPr>
            <p:spPr>
              <a:xfrm>
                <a:off x="7009491" y="4565193"/>
                <a:ext cx="1800000" cy="90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B9F0FFE6-2DBA-4727-9859-7741C157EA1F}"/>
                  </a:ext>
                </a:extLst>
              </p:cNvPr>
              <p:cNvSpPr/>
              <p:nvPr/>
            </p:nvSpPr>
            <p:spPr>
              <a:xfrm>
                <a:off x="7009491" y="3280124"/>
                <a:ext cx="1800000" cy="90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 name="Group 15">
              <a:extLst>
                <a:ext uri="{FF2B5EF4-FFF2-40B4-BE49-F238E27FC236}">
                  <a16:creationId xmlns:a16="http://schemas.microsoft.com/office/drawing/2014/main" id="{B9BAF2A4-DCA2-499A-9A80-EFD9B3022569}"/>
                </a:ext>
              </a:extLst>
            </p:cNvPr>
            <p:cNvGrpSpPr/>
            <p:nvPr/>
          </p:nvGrpSpPr>
          <p:grpSpPr>
            <a:xfrm>
              <a:off x="3690074" y="1995055"/>
              <a:ext cx="1800000" cy="3470138"/>
              <a:chOff x="3612575" y="1995055"/>
              <a:chExt cx="1800000" cy="3470138"/>
            </a:xfrm>
          </p:grpSpPr>
          <p:sp>
            <p:nvSpPr>
              <p:cNvPr id="17" name="Rectangle 16">
                <a:extLst>
                  <a:ext uri="{FF2B5EF4-FFF2-40B4-BE49-F238E27FC236}">
                    <a16:creationId xmlns:a16="http://schemas.microsoft.com/office/drawing/2014/main" id="{C9DD4ED1-EF4C-478D-A73B-08A097BFE2ED}"/>
                  </a:ext>
                </a:extLst>
              </p:cNvPr>
              <p:cNvSpPr/>
              <p:nvPr/>
            </p:nvSpPr>
            <p:spPr>
              <a:xfrm>
                <a:off x="3612575" y="1995055"/>
                <a:ext cx="1800000" cy="90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F362CEE9-E813-415D-AE9A-536FA27441E3}"/>
                  </a:ext>
                </a:extLst>
              </p:cNvPr>
              <p:cNvSpPr/>
              <p:nvPr/>
            </p:nvSpPr>
            <p:spPr>
              <a:xfrm>
                <a:off x="3612575" y="4565193"/>
                <a:ext cx="1800000" cy="90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79E54161-AA60-4385-85DE-D34C60E50FB5}"/>
                  </a:ext>
                </a:extLst>
              </p:cNvPr>
              <p:cNvSpPr/>
              <p:nvPr/>
            </p:nvSpPr>
            <p:spPr>
              <a:xfrm>
                <a:off x="3612575" y="3280124"/>
                <a:ext cx="1800000" cy="90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 name="TextBox 19">
              <a:extLst>
                <a:ext uri="{FF2B5EF4-FFF2-40B4-BE49-F238E27FC236}">
                  <a16:creationId xmlns:a16="http://schemas.microsoft.com/office/drawing/2014/main" id="{C4DBA40C-F35E-4EAC-8475-84137A8333BF}"/>
                </a:ext>
              </a:extLst>
            </p:cNvPr>
            <p:cNvSpPr txBox="1"/>
            <p:nvPr/>
          </p:nvSpPr>
          <p:spPr>
            <a:xfrm>
              <a:off x="215659" y="5665596"/>
              <a:ext cx="1800000" cy="338554"/>
            </a:xfrm>
            <a:prstGeom prst="rect">
              <a:avLst/>
            </a:prstGeom>
            <a:noFill/>
          </p:spPr>
          <p:txBody>
            <a:bodyPr wrap="square" rtlCol="0">
              <a:spAutoFit/>
            </a:bodyPr>
            <a:lstStyle/>
            <a:p>
              <a:pPr algn="ctr"/>
              <a:r>
                <a:rPr lang="en-GB" sz="1600" i="1" dirty="0">
                  <a:latin typeface="Verdana" panose="020B0604030504040204" pitchFamily="34" charset="0"/>
                  <a:ea typeface="Verdana" panose="020B0604030504040204" pitchFamily="34" charset="0"/>
                  <a:cs typeface="Verdana" panose="020B0604030504040204" pitchFamily="34" charset="0"/>
                </a:rPr>
                <a:t>Different</a:t>
              </a:r>
            </a:p>
          </p:txBody>
        </p:sp>
        <p:sp>
          <p:nvSpPr>
            <p:cNvPr id="21" name="TextBox 20">
              <a:extLst>
                <a:ext uri="{FF2B5EF4-FFF2-40B4-BE49-F238E27FC236}">
                  <a16:creationId xmlns:a16="http://schemas.microsoft.com/office/drawing/2014/main" id="{D51DA59C-6AF2-40EE-9E80-5700B20DC193}"/>
                </a:ext>
              </a:extLst>
            </p:cNvPr>
            <p:cNvSpPr txBox="1"/>
            <p:nvPr/>
          </p:nvSpPr>
          <p:spPr>
            <a:xfrm>
              <a:off x="7164488" y="5665596"/>
              <a:ext cx="1800000" cy="338554"/>
            </a:xfrm>
            <a:prstGeom prst="rect">
              <a:avLst/>
            </a:prstGeom>
            <a:noFill/>
          </p:spPr>
          <p:txBody>
            <a:bodyPr wrap="square" rtlCol="0">
              <a:spAutoFit/>
            </a:bodyPr>
            <a:lstStyle/>
            <a:p>
              <a:pPr algn="ctr"/>
              <a:r>
                <a:rPr lang="en-GB" sz="1600" i="1" dirty="0">
                  <a:latin typeface="Verdana" panose="020B0604030504040204" pitchFamily="34" charset="0"/>
                  <a:ea typeface="Verdana" panose="020B0604030504040204" pitchFamily="34" charset="0"/>
                  <a:cs typeface="Verdana" panose="020B0604030504040204" pitchFamily="34" charset="0"/>
                </a:rPr>
                <a:t>Different</a:t>
              </a:r>
            </a:p>
          </p:txBody>
        </p:sp>
        <p:sp>
          <p:nvSpPr>
            <p:cNvPr id="22" name="TextBox 21">
              <a:extLst>
                <a:ext uri="{FF2B5EF4-FFF2-40B4-BE49-F238E27FC236}">
                  <a16:creationId xmlns:a16="http://schemas.microsoft.com/office/drawing/2014/main" id="{FB520F93-2341-4829-8A25-A5B488FB88DE}"/>
                </a:ext>
              </a:extLst>
            </p:cNvPr>
            <p:cNvSpPr txBox="1"/>
            <p:nvPr/>
          </p:nvSpPr>
          <p:spPr>
            <a:xfrm>
              <a:off x="3654119" y="5665596"/>
              <a:ext cx="1800000" cy="338554"/>
            </a:xfrm>
            <a:prstGeom prst="rect">
              <a:avLst/>
            </a:prstGeom>
            <a:noFill/>
          </p:spPr>
          <p:txBody>
            <a:bodyPr wrap="square" rtlCol="0">
              <a:spAutoFit/>
            </a:bodyPr>
            <a:lstStyle/>
            <a:p>
              <a:pPr algn="ctr"/>
              <a:r>
                <a:rPr lang="en-GB" sz="1600" i="1" dirty="0">
                  <a:latin typeface="Verdana" panose="020B0604030504040204" pitchFamily="34" charset="0"/>
                  <a:ea typeface="Verdana" panose="020B0604030504040204" pitchFamily="34" charset="0"/>
                  <a:cs typeface="Verdana" panose="020B0604030504040204" pitchFamily="34" charset="0"/>
                </a:rPr>
                <a:t>Similar</a:t>
              </a:r>
            </a:p>
          </p:txBody>
        </p:sp>
        <p:sp>
          <p:nvSpPr>
            <p:cNvPr id="35" name="TextBox 34">
              <a:extLst>
                <a:ext uri="{FF2B5EF4-FFF2-40B4-BE49-F238E27FC236}">
                  <a16:creationId xmlns:a16="http://schemas.microsoft.com/office/drawing/2014/main" id="{18122F65-48AF-49CA-A424-376C735F0247}"/>
                </a:ext>
              </a:extLst>
            </p:cNvPr>
            <p:cNvSpPr txBox="1"/>
            <p:nvPr/>
          </p:nvSpPr>
          <p:spPr>
            <a:xfrm>
              <a:off x="2312865" y="4981818"/>
              <a:ext cx="1080002" cy="646331"/>
            </a:xfrm>
            <a:prstGeom prst="rect">
              <a:avLst/>
            </a:prstGeom>
            <a:noFill/>
          </p:spPr>
          <p:txBody>
            <a:bodyPr wrap="square" rtlCol="0">
              <a:spAutoFit/>
            </a:bodyPr>
            <a:lstStyle/>
            <a:p>
              <a:pPr algn="ctr"/>
              <a:r>
                <a:rPr lang="en-GB" b="1" i="1" dirty="0">
                  <a:latin typeface="Verdana" panose="020B0604030504040204" pitchFamily="34" charset="0"/>
                  <a:ea typeface="Verdana" panose="020B0604030504040204" pitchFamily="34" charset="0"/>
                  <a:cs typeface="Verdana" panose="020B0604030504040204" pitchFamily="34" charset="0"/>
                </a:rPr>
                <a:t>Green light</a:t>
              </a:r>
            </a:p>
          </p:txBody>
        </p:sp>
        <p:sp>
          <p:nvSpPr>
            <p:cNvPr id="36" name="TextBox 35">
              <a:extLst>
                <a:ext uri="{FF2B5EF4-FFF2-40B4-BE49-F238E27FC236}">
                  <a16:creationId xmlns:a16="http://schemas.microsoft.com/office/drawing/2014/main" id="{9C7881DD-0F4B-4B26-8770-BC968C146DEA}"/>
                </a:ext>
              </a:extLst>
            </p:cNvPr>
            <p:cNvSpPr txBox="1"/>
            <p:nvPr/>
          </p:nvSpPr>
          <p:spPr>
            <a:xfrm>
              <a:off x="5678424" y="4981818"/>
              <a:ext cx="1299663" cy="646331"/>
            </a:xfrm>
            <a:prstGeom prst="rect">
              <a:avLst/>
            </a:prstGeom>
            <a:noFill/>
          </p:spPr>
          <p:txBody>
            <a:bodyPr wrap="square" rtlCol="0">
              <a:spAutoFit/>
            </a:bodyPr>
            <a:lstStyle/>
            <a:p>
              <a:pPr algn="ctr"/>
              <a:r>
                <a:rPr lang="en-GB" b="1" i="1" dirty="0">
                  <a:latin typeface="Verdana" panose="020B0604030504040204" pitchFamily="34" charset="0"/>
                  <a:ea typeface="Verdana" panose="020B0604030504040204" pitchFamily="34" charset="0"/>
                  <a:cs typeface="Verdana" panose="020B0604030504040204" pitchFamily="34" charset="0"/>
                </a:rPr>
                <a:t>Yellow light</a:t>
              </a:r>
            </a:p>
          </p:txBody>
        </p:sp>
        <p:grpSp>
          <p:nvGrpSpPr>
            <p:cNvPr id="44" name="Group 43">
              <a:extLst>
                <a:ext uri="{FF2B5EF4-FFF2-40B4-BE49-F238E27FC236}">
                  <a16:creationId xmlns:a16="http://schemas.microsoft.com/office/drawing/2014/main" id="{1B686AED-7368-4889-83B9-6B548DDEA9C2}"/>
                </a:ext>
              </a:extLst>
            </p:cNvPr>
            <p:cNvGrpSpPr/>
            <p:nvPr/>
          </p:nvGrpSpPr>
          <p:grpSpPr>
            <a:xfrm>
              <a:off x="2015659" y="2445055"/>
              <a:ext cx="5148829" cy="2570138"/>
              <a:chOff x="2015659" y="2445055"/>
              <a:chExt cx="5148829" cy="2570138"/>
            </a:xfrm>
          </p:grpSpPr>
          <p:cxnSp>
            <p:nvCxnSpPr>
              <p:cNvPr id="23" name="Straight Connector 22">
                <a:extLst>
                  <a:ext uri="{FF2B5EF4-FFF2-40B4-BE49-F238E27FC236}">
                    <a16:creationId xmlns:a16="http://schemas.microsoft.com/office/drawing/2014/main" id="{EE14A5C6-2CB7-4B47-93EE-0A3DD213D2C7}"/>
                  </a:ext>
                </a:extLst>
              </p:cNvPr>
              <p:cNvCxnSpPr>
                <a:stCxn id="9" idx="3"/>
              </p:cNvCxnSpPr>
              <p:nvPr/>
            </p:nvCxnSpPr>
            <p:spPr>
              <a:xfrm>
                <a:off x="2015659" y="2445055"/>
                <a:ext cx="297208" cy="1285068"/>
              </a:xfrm>
              <a:prstGeom prst="line">
                <a:avLst/>
              </a:prstGeom>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A746C9C3-E514-4122-B816-A12A663C7D6C}"/>
                  </a:ext>
                </a:extLst>
              </p:cNvPr>
              <p:cNvCxnSpPr>
                <a:stCxn id="10" idx="3"/>
              </p:cNvCxnSpPr>
              <p:nvPr/>
            </p:nvCxnSpPr>
            <p:spPr>
              <a:xfrm flipV="1">
                <a:off x="2015659" y="3730123"/>
                <a:ext cx="297208" cy="128507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76A1860-3709-4D70-8D51-801CE6DE4B2A}"/>
                  </a:ext>
                </a:extLst>
              </p:cNvPr>
              <p:cNvCxnSpPr>
                <a:stCxn id="17" idx="3"/>
              </p:cNvCxnSpPr>
              <p:nvPr/>
            </p:nvCxnSpPr>
            <p:spPr>
              <a:xfrm>
                <a:off x="5490074" y="2445055"/>
                <a:ext cx="294478" cy="1285068"/>
              </a:xfrm>
              <a:prstGeom prst="line">
                <a:avLst/>
              </a:prstGeom>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708823E0-4F0D-4D7A-AC88-2DBEFBE0B8E1}"/>
                  </a:ext>
                </a:extLst>
              </p:cNvPr>
              <p:cNvCxnSpPr>
                <a:stCxn id="18" idx="3"/>
              </p:cNvCxnSpPr>
              <p:nvPr/>
            </p:nvCxnSpPr>
            <p:spPr>
              <a:xfrm flipV="1">
                <a:off x="5490074" y="3730123"/>
                <a:ext cx="294478" cy="128507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DD5C571-7880-4745-A10E-E5337FE5F425}"/>
                  </a:ext>
                </a:extLst>
              </p:cNvPr>
              <p:cNvCxnSpPr>
                <a:stCxn id="17" idx="1"/>
              </p:cNvCxnSpPr>
              <p:nvPr/>
            </p:nvCxnSpPr>
            <p:spPr>
              <a:xfrm flipH="1">
                <a:off x="3392867" y="2445055"/>
                <a:ext cx="297207" cy="128506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44EC160-EC02-446A-B493-458BDE578734}"/>
                  </a:ext>
                </a:extLst>
              </p:cNvPr>
              <p:cNvCxnSpPr>
                <a:endCxn id="18" idx="1"/>
              </p:cNvCxnSpPr>
              <p:nvPr/>
            </p:nvCxnSpPr>
            <p:spPr>
              <a:xfrm>
                <a:off x="3392867" y="3730123"/>
                <a:ext cx="297207" cy="1285070"/>
              </a:xfrm>
              <a:prstGeom prst="line">
                <a:avLst/>
              </a:prstGeom>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E492B3DB-333E-46F0-A78B-B4D1FBD08DBE}"/>
                  </a:ext>
                </a:extLst>
              </p:cNvPr>
              <p:cNvCxnSpPr>
                <a:stCxn id="13" idx="1"/>
              </p:cNvCxnSpPr>
              <p:nvPr/>
            </p:nvCxnSpPr>
            <p:spPr>
              <a:xfrm flipH="1">
                <a:off x="6870009" y="2445055"/>
                <a:ext cx="294479" cy="128506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11900B1F-367E-4D65-9FA0-C185D7632635}"/>
                  </a:ext>
                </a:extLst>
              </p:cNvPr>
              <p:cNvCxnSpPr>
                <a:endCxn id="14" idx="1"/>
              </p:cNvCxnSpPr>
              <p:nvPr/>
            </p:nvCxnSpPr>
            <p:spPr>
              <a:xfrm>
                <a:off x="6870009" y="3730123"/>
                <a:ext cx="294479" cy="1285070"/>
              </a:xfrm>
              <a:prstGeom prst="line">
                <a:avLst/>
              </a:prstGeom>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264FBF1B-D6E9-46D5-A82C-996321455ADC}"/>
                  </a:ext>
                </a:extLst>
              </p:cNvPr>
              <p:cNvCxnSpPr/>
              <p:nvPr/>
            </p:nvCxnSpPr>
            <p:spPr>
              <a:xfrm flipH="1">
                <a:off x="2015659" y="3730123"/>
                <a:ext cx="297208"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E2296E3-3B8B-42B1-9A7A-C683FF67AA88}"/>
                  </a:ext>
                </a:extLst>
              </p:cNvPr>
              <p:cNvCxnSpPr/>
              <p:nvPr/>
            </p:nvCxnSpPr>
            <p:spPr>
              <a:xfrm flipH="1">
                <a:off x="5490074" y="3730123"/>
                <a:ext cx="294478"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282BF9A-58C1-4E10-9FDC-AC333C2B58F0}"/>
                  </a:ext>
                </a:extLst>
              </p:cNvPr>
              <p:cNvCxnSpPr/>
              <p:nvPr/>
            </p:nvCxnSpPr>
            <p:spPr>
              <a:xfrm flipH="1" flipV="1">
                <a:off x="3392867" y="3730123"/>
                <a:ext cx="297207"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FA894241-BDFB-4A81-A6A2-1B18E2B255A6}"/>
                  </a:ext>
                </a:extLst>
              </p:cNvPr>
              <p:cNvCxnSpPr/>
              <p:nvPr/>
            </p:nvCxnSpPr>
            <p:spPr>
              <a:xfrm flipH="1" flipV="1">
                <a:off x="6870009" y="3730123"/>
                <a:ext cx="294479" cy="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B2EE59C5-48AF-45DF-A1B1-DD7303112AA0}"/>
                  </a:ext>
                </a:extLst>
              </p:cNvPr>
              <p:cNvGrpSpPr/>
              <p:nvPr/>
            </p:nvGrpSpPr>
            <p:grpSpPr>
              <a:xfrm>
                <a:off x="2310139" y="2689368"/>
                <a:ext cx="4559870" cy="2081507"/>
                <a:chOff x="2310139" y="2689368"/>
                <a:chExt cx="4559870" cy="2081507"/>
              </a:xfrm>
            </p:grpSpPr>
            <p:pic>
              <p:nvPicPr>
                <p:cNvPr id="38" name="Picture 37">
                  <a:extLst>
                    <a:ext uri="{FF2B5EF4-FFF2-40B4-BE49-F238E27FC236}">
                      <a16:creationId xmlns:a16="http://schemas.microsoft.com/office/drawing/2014/main" id="{0DDF7ABD-3164-4EA8-927D-B95C879442E3}"/>
                    </a:ext>
                  </a:extLst>
                </p:cNvPr>
                <p:cNvPicPr>
                  <a:picLocks noChangeAspect="1"/>
                </p:cNvPicPr>
                <p:nvPr/>
              </p:nvPicPr>
              <p:blipFill rotWithShape="1">
                <a:blip r:embed="rId4"/>
                <a:srcRect l="35059" r="21290"/>
                <a:stretch/>
              </p:blipFill>
              <p:spPr>
                <a:xfrm>
                  <a:off x="2317979" y="2991704"/>
                  <a:ext cx="1088186" cy="1457937"/>
                </a:xfrm>
                <a:prstGeom prst="rect">
                  <a:avLst/>
                </a:prstGeom>
              </p:spPr>
            </p:pic>
            <p:grpSp>
              <p:nvGrpSpPr>
                <p:cNvPr id="40" name="Group 39">
                  <a:extLst>
                    <a:ext uri="{FF2B5EF4-FFF2-40B4-BE49-F238E27FC236}">
                      <a16:creationId xmlns:a16="http://schemas.microsoft.com/office/drawing/2014/main" id="{CA103F7B-5ED9-42AE-AF24-FECAADDFEE05}"/>
                    </a:ext>
                  </a:extLst>
                </p:cNvPr>
                <p:cNvGrpSpPr/>
                <p:nvPr/>
              </p:nvGrpSpPr>
              <p:grpSpPr>
                <a:xfrm>
                  <a:off x="2310139" y="2689368"/>
                  <a:ext cx="4559870" cy="2081507"/>
                  <a:chOff x="2310139" y="2689368"/>
                  <a:chExt cx="4559870" cy="2081507"/>
                </a:xfrm>
              </p:grpSpPr>
              <p:sp>
                <p:nvSpPr>
                  <p:cNvPr id="5" name="Rectangle 4">
                    <a:extLst>
                      <a:ext uri="{FF2B5EF4-FFF2-40B4-BE49-F238E27FC236}">
                        <a16:creationId xmlns:a16="http://schemas.microsoft.com/office/drawing/2014/main" id="{DEBA7610-50D8-48BD-911D-D4844B4FB3CA}"/>
                      </a:ext>
                    </a:extLst>
                  </p:cNvPr>
                  <p:cNvSpPr/>
                  <p:nvPr/>
                </p:nvSpPr>
                <p:spPr>
                  <a:xfrm>
                    <a:off x="2310139" y="2689368"/>
                    <a:ext cx="1082728" cy="2081507"/>
                  </a:xfrm>
                  <a:prstGeom prst="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7" name="Picture 36">
                    <a:extLst>
                      <a:ext uri="{FF2B5EF4-FFF2-40B4-BE49-F238E27FC236}">
                        <a16:creationId xmlns:a16="http://schemas.microsoft.com/office/drawing/2014/main" id="{325BDC51-FB89-4BB2-9574-C0CB22A52A3A}"/>
                      </a:ext>
                    </a:extLst>
                  </p:cNvPr>
                  <p:cNvPicPr>
                    <a:picLocks noChangeAspect="1"/>
                  </p:cNvPicPr>
                  <p:nvPr/>
                </p:nvPicPr>
                <p:blipFill rotWithShape="1">
                  <a:blip r:embed="rId5"/>
                  <a:srcRect l="34023" r="22320"/>
                  <a:stretch/>
                </p:blipFill>
                <p:spPr>
                  <a:xfrm>
                    <a:off x="5773983" y="3001123"/>
                    <a:ext cx="1080000" cy="1458000"/>
                  </a:xfrm>
                  <a:prstGeom prst="rect">
                    <a:avLst/>
                  </a:prstGeom>
                </p:spPr>
              </p:pic>
              <p:sp>
                <p:nvSpPr>
                  <p:cNvPr id="42" name="Rectangle 41">
                    <a:extLst>
                      <a:ext uri="{FF2B5EF4-FFF2-40B4-BE49-F238E27FC236}">
                        <a16:creationId xmlns:a16="http://schemas.microsoft.com/office/drawing/2014/main" id="{1DB970CD-8CA3-4F48-AD66-3878CD3F4F28}"/>
                      </a:ext>
                    </a:extLst>
                  </p:cNvPr>
                  <p:cNvSpPr/>
                  <p:nvPr/>
                </p:nvSpPr>
                <p:spPr>
                  <a:xfrm>
                    <a:off x="5787281" y="2689368"/>
                    <a:ext cx="1082728" cy="2081507"/>
                  </a:xfrm>
                  <a:prstGeom prst="rect">
                    <a:avLst/>
                  </a:prstGeom>
                  <a:noFill/>
                  <a:ln w="254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grpSp>
      </p:grpSp>
      <p:sp>
        <p:nvSpPr>
          <p:cNvPr id="46" name="Rounded Rectangle 18">
            <a:hlinkClick r:id="rId6" action="ppaction://hlinksldjump"/>
            <a:extLst>
              <a:ext uri="{FF2B5EF4-FFF2-40B4-BE49-F238E27FC236}">
                <a16:creationId xmlns:a16="http://schemas.microsoft.com/office/drawing/2014/main" id="{554215C7-B5A7-4941-9CF1-B92C73BB1FCC}"/>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1178724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55829"/>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Refracting red</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5"/>
            <a:ext cx="8285163" cy="96567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 red filter is fitted to a ray lamp.</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A ray of red light is shone through a glass prism.</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44" name="Picture 43">
            <a:extLst>
              <a:ext uri="{FF2B5EF4-FFF2-40B4-BE49-F238E27FC236}">
                <a16:creationId xmlns:a16="http://schemas.microsoft.com/office/drawing/2014/main" id="{551DAB8D-8DC5-4F50-B43A-08949ADD8BF2}"/>
              </a:ext>
            </a:extLst>
          </p:cNvPr>
          <p:cNvPicPr>
            <a:picLocks noChangeAspect="1"/>
          </p:cNvPicPr>
          <p:nvPr/>
        </p:nvPicPr>
        <p:blipFill>
          <a:blip r:embed="rId4"/>
          <a:stretch>
            <a:fillRect/>
          </a:stretch>
        </p:blipFill>
        <p:spPr>
          <a:xfrm>
            <a:off x="625641" y="1623021"/>
            <a:ext cx="6605337" cy="4269168"/>
          </a:xfrm>
          <a:prstGeom prst="rect">
            <a:avLst/>
          </a:prstGeom>
        </p:spPr>
      </p:pic>
    </p:spTree>
    <p:extLst>
      <p:ext uri="{BB962C8B-B14F-4D97-AF65-F5344CB8AC3E}">
        <p14:creationId xmlns:p14="http://schemas.microsoft.com/office/powerpoint/2010/main" val="4273134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B6DF97B4-4FE4-4EA3-9EFF-99DF67F78DB6}"/>
              </a:ext>
            </a:extLst>
          </p:cNvPr>
          <p:cNvPicPr>
            <a:picLocks noChangeAspect="1"/>
          </p:cNvPicPr>
          <p:nvPr/>
        </p:nvPicPr>
        <p:blipFill>
          <a:blip r:embed="rId3"/>
          <a:stretch>
            <a:fillRect/>
          </a:stretch>
        </p:blipFill>
        <p:spPr>
          <a:xfrm>
            <a:off x="1" y="654448"/>
            <a:ext cx="9144000" cy="6203552"/>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Refracting red</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8285163" cy="718710"/>
          </a:xfrm>
          <a:prstGeom prst="rect">
            <a:avLst/>
          </a:prstGeom>
          <a:solidFill>
            <a:srgbClr val="FAFAEA"/>
          </a:solidFill>
          <a:ln>
            <a:solidFill>
              <a:srgbClr val="002060"/>
            </a:solidFill>
          </a:ln>
        </p:spPr>
        <p:txBody>
          <a:bodyPr vert="horz" lIns="91440" tIns="45720" rIns="91440" bIns="45720" rtlCol="0" anchor="ctr" anchorCtr="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65113" marR="0" lvl="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Which diagram best shows how the red light is refracted?</a:t>
            </a:r>
          </a:p>
        </p:txBody>
      </p:sp>
      <p:grpSp>
        <p:nvGrpSpPr>
          <p:cNvPr id="6" name="Group 5">
            <a:extLst>
              <a:ext uri="{FF2B5EF4-FFF2-40B4-BE49-F238E27FC236}">
                <a16:creationId xmlns:a16="http://schemas.microsoft.com/office/drawing/2014/main" id="{C98A817A-1154-4B29-A964-8D482CCBB6B0}"/>
              </a:ext>
            </a:extLst>
          </p:cNvPr>
          <p:cNvGrpSpPr/>
          <p:nvPr/>
        </p:nvGrpSpPr>
        <p:grpSpPr>
          <a:xfrm>
            <a:off x="457200" y="2011997"/>
            <a:ext cx="8285163" cy="3785342"/>
            <a:chOff x="457200" y="2011997"/>
            <a:chExt cx="8285163" cy="3785342"/>
          </a:xfrm>
        </p:grpSpPr>
        <p:grpSp>
          <p:nvGrpSpPr>
            <p:cNvPr id="52" name="Group 51">
              <a:extLst>
                <a:ext uri="{FF2B5EF4-FFF2-40B4-BE49-F238E27FC236}">
                  <a16:creationId xmlns:a16="http://schemas.microsoft.com/office/drawing/2014/main" id="{20B3F8D1-6643-4E12-AB1F-7552F262B009}"/>
                </a:ext>
              </a:extLst>
            </p:cNvPr>
            <p:cNvGrpSpPr/>
            <p:nvPr/>
          </p:nvGrpSpPr>
          <p:grpSpPr>
            <a:xfrm>
              <a:off x="457200" y="2011997"/>
              <a:ext cx="8285163" cy="3785342"/>
              <a:chOff x="457200" y="2011997"/>
              <a:chExt cx="8285163" cy="3785342"/>
            </a:xfrm>
          </p:grpSpPr>
          <p:grpSp>
            <p:nvGrpSpPr>
              <p:cNvPr id="8" name="Group 7">
                <a:extLst>
                  <a:ext uri="{FF2B5EF4-FFF2-40B4-BE49-F238E27FC236}">
                    <a16:creationId xmlns:a16="http://schemas.microsoft.com/office/drawing/2014/main" id="{9C194CDD-8FE3-4A25-BA9E-8674C1F8EEBC}"/>
                  </a:ext>
                </a:extLst>
              </p:cNvPr>
              <p:cNvGrpSpPr/>
              <p:nvPr/>
            </p:nvGrpSpPr>
            <p:grpSpPr>
              <a:xfrm>
                <a:off x="457200" y="2011997"/>
                <a:ext cx="8285163" cy="3785342"/>
                <a:chOff x="457200" y="2011997"/>
                <a:chExt cx="8285163" cy="3785342"/>
              </a:xfrm>
            </p:grpSpPr>
            <p:sp>
              <p:nvSpPr>
                <p:cNvPr id="17" name="Text Placeholder 17"/>
                <p:cNvSpPr txBox="1">
                  <a:spLocks/>
                </p:cNvSpPr>
                <p:nvPr/>
              </p:nvSpPr>
              <p:spPr>
                <a:xfrm>
                  <a:off x="457200" y="3493291"/>
                  <a:ext cx="4054980" cy="388355"/>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lumMod val="50000"/>
                        </a:schemeClr>
                      </a:solidFill>
                      <a:latin typeface="Verdana" panose="020B0604030504040204" pitchFamily="34" charset="0"/>
                      <a:ea typeface="Verdana" panose="020B0604030504040204" pitchFamily="34" charset="0"/>
                    </a:rPr>
                    <a:t>A</a:t>
                  </a:r>
                  <a:r>
                    <a:rPr lang="en-US" sz="1800" dirty="0">
                      <a:solidFill>
                        <a:schemeClr val="tx2">
                          <a:lumMod val="50000"/>
                        </a:schemeClr>
                      </a:solidFill>
                      <a:latin typeface="Verdana" panose="020B0604030504040204" pitchFamily="34" charset="0"/>
                      <a:ea typeface="Verdana" panose="020B0604030504040204" pitchFamily="34" charset="0"/>
                    </a:rPr>
                    <a:t> </a:t>
                  </a:r>
                  <a:endParaRPr lang="en-US" sz="1800" dirty="0">
                    <a:solidFill>
                      <a:schemeClr val="tx2">
                        <a:lumMod val="50000"/>
                      </a:schemeClr>
                    </a:solidFill>
                  </a:endParaRPr>
                </a:p>
              </p:txBody>
            </p:sp>
            <p:sp>
              <p:nvSpPr>
                <p:cNvPr id="14" name="Text Placeholder 17"/>
                <p:cNvSpPr txBox="1">
                  <a:spLocks/>
                </p:cNvSpPr>
                <p:nvPr/>
              </p:nvSpPr>
              <p:spPr>
                <a:xfrm>
                  <a:off x="4577703" y="3493291"/>
                  <a:ext cx="4051947" cy="388355"/>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lumMod val="50000"/>
                        </a:schemeClr>
                      </a:solidFill>
                      <a:latin typeface="Verdana" panose="020B0604030504040204" pitchFamily="34" charset="0"/>
                      <a:ea typeface="Verdana" panose="020B0604030504040204" pitchFamily="34" charset="0"/>
                    </a:rPr>
                    <a:t>B</a:t>
                  </a:r>
                  <a:r>
                    <a:rPr lang="en-US" sz="1800" dirty="0">
                      <a:solidFill>
                        <a:schemeClr val="tx2">
                          <a:lumMod val="50000"/>
                        </a:schemeClr>
                      </a:solidFill>
                      <a:latin typeface="Verdana" panose="020B0604030504040204" pitchFamily="34" charset="0"/>
                      <a:ea typeface="Verdana" panose="020B0604030504040204" pitchFamily="34" charset="0"/>
                    </a:rPr>
                    <a:t> </a:t>
                  </a:r>
                  <a:endParaRPr lang="en-US" sz="1800" dirty="0">
                    <a:solidFill>
                      <a:schemeClr val="tx2">
                        <a:lumMod val="50000"/>
                      </a:schemeClr>
                    </a:solidFill>
                  </a:endParaRPr>
                </a:p>
              </p:txBody>
            </p:sp>
            <p:sp>
              <p:nvSpPr>
                <p:cNvPr id="15" name="Text Placeholder 17"/>
                <p:cNvSpPr txBox="1">
                  <a:spLocks/>
                </p:cNvSpPr>
                <p:nvPr/>
              </p:nvSpPr>
              <p:spPr>
                <a:xfrm>
                  <a:off x="457200" y="5408984"/>
                  <a:ext cx="4054980" cy="388355"/>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lumMod val="50000"/>
                        </a:schemeClr>
                      </a:solidFill>
                      <a:latin typeface="Verdana" panose="020B0604030504040204" pitchFamily="34" charset="0"/>
                      <a:ea typeface="Verdana" panose="020B0604030504040204" pitchFamily="34" charset="0"/>
                    </a:rPr>
                    <a:t>C</a:t>
                  </a:r>
                  <a:r>
                    <a:rPr lang="en-US" sz="1800" dirty="0">
                      <a:solidFill>
                        <a:schemeClr val="tx2">
                          <a:lumMod val="50000"/>
                        </a:schemeClr>
                      </a:solidFill>
                      <a:latin typeface="Verdana" panose="020B0604030504040204" pitchFamily="34" charset="0"/>
                      <a:ea typeface="Verdana" panose="020B0604030504040204" pitchFamily="34" charset="0"/>
                    </a:rPr>
                    <a:t> </a:t>
                  </a:r>
                  <a:endParaRPr lang="en-US" sz="1800" dirty="0">
                    <a:solidFill>
                      <a:schemeClr val="tx2">
                        <a:lumMod val="50000"/>
                      </a:schemeClr>
                    </a:solidFill>
                  </a:endParaRPr>
                </a:p>
              </p:txBody>
            </p:sp>
            <p:sp>
              <p:nvSpPr>
                <p:cNvPr id="21" name="Text Placeholder 17"/>
                <p:cNvSpPr txBox="1">
                  <a:spLocks/>
                </p:cNvSpPr>
                <p:nvPr/>
              </p:nvSpPr>
              <p:spPr>
                <a:xfrm>
                  <a:off x="4577703" y="5408984"/>
                  <a:ext cx="4051947" cy="388355"/>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lumMod val="50000"/>
                        </a:schemeClr>
                      </a:solidFill>
                      <a:latin typeface="Verdana" panose="020B0604030504040204" pitchFamily="34" charset="0"/>
                      <a:ea typeface="Verdana" panose="020B0604030504040204" pitchFamily="34" charset="0"/>
                    </a:rPr>
                    <a:t>D</a:t>
                  </a:r>
                  <a:r>
                    <a:rPr lang="en-US" sz="1800" dirty="0">
                      <a:solidFill>
                        <a:schemeClr val="tx2">
                          <a:lumMod val="50000"/>
                        </a:schemeClr>
                      </a:solidFill>
                      <a:latin typeface="Verdana" panose="020B0604030504040204" pitchFamily="34" charset="0"/>
                      <a:ea typeface="Verdana" panose="020B0604030504040204" pitchFamily="34" charset="0"/>
                    </a:rPr>
                    <a:t> </a:t>
                  </a:r>
                  <a:endParaRPr lang="en-US" sz="1800" dirty="0">
                    <a:solidFill>
                      <a:schemeClr val="tx2">
                        <a:lumMod val="50000"/>
                      </a:schemeClr>
                    </a:solidFill>
                  </a:endParaRPr>
                </a:p>
              </p:txBody>
            </p:sp>
            <p:grpSp>
              <p:nvGrpSpPr>
                <p:cNvPr id="7" name="Group 6">
                  <a:extLst>
                    <a:ext uri="{FF2B5EF4-FFF2-40B4-BE49-F238E27FC236}">
                      <a16:creationId xmlns:a16="http://schemas.microsoft.com/office/drawing/2014/main" id="{F46A0782-C680-406C-B995-C7FB77C253A9}"/>
                    </a:ext>
                  </a:extLst>
                </p:cNvPr>
                <p:cNvGrpSpPr/>
                <p:nvPr/>
              </p:nvGrpSpPr>
              <p:grpSpPr>
                <a:xfrm>
                  <a:off x="457200" y="2011997"/>
                  <a:ext cx="8285163" cy="3783930"/>
                  <a:chOff x="457200" y="2011997"/>
                  <a:chExt cx="8285163" cy="3783930"/>
                </a:xfrm>
              </p:grpSpPr>
              <p:grpSp>
                <p:nvGrpSpPr>
                  <p:cNvPr id="9" name="Group 8"/>
                  <p:cNvGrpSpPr/>
                  <p:nvPr/>
                </p:nvGrpSpPr>
                <p:grpSpPr>
                  <a:xfrm>
                    <a:off x="457200" y="2011997"/>
                    <a:ext cx="8285163" cy="3783930"/>
                    <a:chOff x="1746429" y="2204816"/>
                    <a:chExt cx="5760000" cy="3600000"/>
                  </a:xfrm>
                </p:grpSpPr>
                <p:cxnSp>
                  <p:nvCxnSpPr>
                    <p:cNvPr id="10" name="Straight Connector 9"/>
                    <p:cNvCxnSpPr/>
                    <p:nvPr userDrawn="1"/>
                  </p:nvCxnSpPr>
                  <p:spPr>
                    <a:xfrm>
                      <a:off x="4588303" y="2204816"/>
                      <a:ext cx="0" cy="3600000"/>
                    </a:xfrm>
                    <a:prstGeom prst="line">
                      <a:avLst/>
                    </a:prstGeom>
                    <a:ln w="25400">
                      <a:solidFill>
                        <a:srgbClr val="00658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flipH="1">
                      <a:off x="1746429" y="3986272"/>
                      <a:ext cx="5760000" cy="0"/>
                    </a:xfrm>
                    <a:prstGeom prst="line">
                      <a:avLst/>
                    </a:prstGeom>
                    <a:ln w="25400">
                      <a:solidFill>
                        <a:srgbClr val="006580"/>
                      </a:solidFill>
                    </a:ln>
                  </p:spPr>
                  <p:style>
                    <a:lnRef idx="1">
                      <a:schemeClr val="accent1"/>
                    </a:lnRef>
                    <a:fillRef idx="0">
                      <a:schemeClr val="accent1"/>
                    </a:fillRef>
                    <a:effectRef idx="0">
                      <a:schemeClr val="accent1"/>
                    </a:effectRef>
                    <a:fontRef idx="minor">
                      <a:schemeClr val="tx1"/>
                    </a:fontRef>
                  </p:style>
                </p:cxnSp>
              </p:grpSp>
              <p:pic>
                <p:nvPicPr>
                  <p:cNvPr id="2" name="Picture 1">
                    <a:extLst>
                      <a:ext uri="{FF2B5EF4-FFF2-40B4-BE49-F238E27FC236}">
                        <a16:creationId xmlns:a16="http://schemas.microsoft.com/office/drawing/2014/main" id="{D23B0D4A-80FD-4D1E-800C-CACD35B8F055}"/>
                      </a:ext>
                    </a:extLst>
                  </p:cNvPr>
                  <p:cNvPicPr>
                    <a:picLocks noChangeAspect="1"/>
                  </p:cNvPicPr>
                  <p:nvPr/>
                </p:nvPicPr>
                <p:blipFill>
                  <a:blip r:embed="rId4"/>
                  <a:stretch>
                    <a:fillRect/>
                  </a:stretch>
                </p:blipFill>
                <p:spPr>
                  <a:xfrm>
                    <a:off x="684690" y="2219931"/>
                    <a:ext cx="3600000" cy="1467537"/>
                  </a:xfrm>
                  <a:prstGeom prst="rect">
                    <a:avLst/>
                  </a:prstGeom>
                </p:spPr>
              </p:pic>
              <p:pic>
                <p:nvPicPr>
                  <p:cNvPr id="4" name="Picture 3">
                    <a:extLst>
                      <a:ext uri="{FF2B5EF4-FFF2-40B4-BE49-F238E27FC236}">
                        <a16:creationId xmlns:a16="http://schemas.microsoft.com/office/drawing/2014/main" id="{A6EED8C7-67D1-4285-842D-7456961E4E4C}"/>
                      </a:ext>
                    </a:extLst>
                  </p:cNvPr>
                  <p:cNvPicPr>
                    <a:picLocks noChangeAspect="1"/>
                  </p:cNvPicPr>
                  <p:nvPr/>
                </p:nvPicPr>
                <p:blipFill>
                  <a:blip r:embed="rId5"/>
                  <a:stretch>
                    <a:fillRect/>
                  </a:stretch>
                </p:blipFill>
                <p:spPr>
                  <a:xfrm>
                    <a:off x="704797" y="4225072"/>
                    <a:ext cx="3559786" cy="1378089"/>
                  </a:xfrm>
                  <a:prstGeom prst="rect">
                    <a:avLst/>
                  </a:prstGeom>
                </p:spPr>
              </p:pic>
            </p:grpSp>
          </p:grpSp>
          <p:pic>
            <p:nvPicPr>
              <p:cNvPr id="13" name="Picture 12">
                <a:extLst>
                  <a:ext uri="{FF2B5EF4-FFF2-40B4-BE49-F238E27FC236}">
                    <a16:creationId xmlns:a16="http://schemas.microsoft.com/office/drawing/2014/main" id="{4E5D809F-8191-409B-9EE2-2DAA55A9F7E9}"/>
                  </a:ext>
                </a:extLst>
              </p:cNvPr>
              <p:cNvPicPr>
                <a:picLocks noChangeAspect="1"/>
              </p:cNvPicPr>
              <p:nvPr/>
            </p:nvPicPr>
            <p:blipFill>
              <a:blip r:embed="rId6"/>
              <a:stretch>
                <a:fillRect/>
              </a:stretch>
            </p:blipFill>
            <p:spPr>
              <a:xfrm>
                <a:off x="4772431" y="2283605"/>
                <a:ext cx="3667555" cy="1402002"/>
              </a:xfrm>
              <a:prstGeom prst="rect">
                <a:avLst/>
              </a:prstGeom>
            </p:spPr>
          </p:pic>
        </p:grpSp>
        <p:pic>
          <p:nvPicPr>
            <p:cNvPr id="3" name="Picture 2">
              <a:extLst>
                <a:ext uri="{FF2B5EF4-FFF2-40B4-BE49-F238E27FC236}">
                  <a16:creationId xmlns:a16="http://schemas.microsoft.com/office/drawing/2014/main" id="{11BD3663-79CD-4A37-9BD4-74A61E8EC4B4}"/>
                </a:ext>
              </a:extLst>
            </p:cNvPr>
            <p:cNvPicPr>
              <a:picLocks noChangeAspect="1"/>
            </p:cNvPicPr>
            <p:nvPr/>
          </p:nvPicPr>
          <p:blipFill>
            <a:blip r:embed="rId7"/>
            <a:stretch>
              <a:fillRect/>
            </a:stretch>
          </p:blipFill>
          <p:spPr>
            <a:xfrm>
              <a:off x="4969379" y="4225072"/>
              <a:ext cx="3147311" cy="1371990"/>
            </a:xfrm>
            <a:prstGeom prst="rect">
              <a:avLst/>
            </a:prstGeom>
          </p:spPr>
        </p:pic>
      </p:grpSp>
      <p:sp>
        <p:nvSpPr>
          <p:cNvPr id="20" name="Rounded Rectangle 18">
            <a:hlinkClick r:id="rId8" action="ppaction://hlinksldjump"/>
            <a:extLst>
              <a:ext uri="{FF2B5EF4-FFF2-40B4-BE49-F238E27FC236}">
                <a16:creationId xmlns:a16="http://schemas.microsoft.com/office/drawing/2014/main" id="{6D474490-61DF-4C2B-BC4B-11A359D61609}"/>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2476532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0" y="651781"/>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Prism rules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6"/>
            <a:ext cx="8285163" cy="893486"/>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Red light is shone through a glass prism.</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The glass is optically more dense than air.</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a:t>
            </a:r>
          </a:p>
        </p:txBody>
      </p:sp>
      <p:grpSp>
        <p:nvGrpSpPr>
          <p:cNvPr id="185" name="Group 184">
            <a:extLst>
              <a:ext uri="{FF2B5EF4-FFF2-40B4-BE49-F238E27FC236}">
                <a16:creationId xmlns:a16="http://schemas.microsoft.com/office/drawing/2014/main" id="{BE66E0D2-606C-4969-B4AD-FA0650D33E12}"/>
              </a:ext>
            </a:extLst>
          </p:cNvPr>
          <p:cNvGrpSpPr/>
          <p:nvPr/>
        </p:nvGrpSpPr>
        <p:grpSpPr>
          <a:xfrm>
            <a:off x="457200" y="1855019"/>
            <a:ext cx="7131851" cy="3797076"/>
            <a:chOff x="457200" y="1827402"/>
            <a:chExt cx="7131851" cy="3797076"/>
          </a:xfrm>
        </p:grpSpPr>
        <p:pic>
          <p:nvPicPr>
            <p:cNvPr id="184" name="Picture 183">
              <a:extLst>
                <a:ext uri="{FF2B5EF4-FFF2-40B4-BE49-F238E27FC236}">
                  <a16:creationId xmlns:a16="http://schemas.microsoft.com/office/drawing/2014/main" id="{FD4D8144-CC43-4ACC-AC24-E8C98DED1523}"/>
                </a:ext>
              </a:extLst>
            </p:cNvPr>
            <p:cNvPicPr>
              <a:picLocks noChangeAspect="1"/>
            </p:cNvPicPr>
            <p:nvPr/>
          </p:nvPicPr>
          <p:blipFill>
            <a:blip r:embed="rId4"/>
            <a:stretch>
              <a:fillRect/>
            </a:stretch>
          </p:blipFill>
          <p:spPr>
            <a:xfrm>
              <a:off x="1231633" y="1827402"/>
              <a:ext cx="6357418" cy="3797076"/>
            </a:xfrm>
            <a:prstGeom prst="rect">
              <a:avLst/>
            </a:prstGeom>
          </p:spPr>
        </p:pic>
        <p:sp>
          <p:nvSpPr>
            <p:cNvPr id="42" name="Freeform: Shape 41">
              <a:extLst>
                <a:ext uri="{FF2B5EF4-FFF2-40B4-BE49-F238E27FC236}">
                  <a16:creationId xmlns:a16="http://schemas.microsoft.com/office/drawing/2014/main" id="{AD558F93-42F3-4B61-B7CB-7C5BE4E3239C}"/>
                </a:ext>
              </a:extLst>
            </p:cNvPr>
            <p:cNvSpPr/>
            <p:nvPr/>
          </p:nvSpPr>
          <p:spPr>
            <a:xfrm>
              <a:off x="457200" y="4475301"/>
              <a:ext cx="1792706" cy="1149177"/>
            </a:xfrm>
            <a:custGeom>
              <a:avLst/>
              <a:gdLst>
                <a:gd name="connsiteX0" fmla="*/ 1792706 w 1792706"/>
                <a:gd name="connsiteY0" fmla="*/ 90399 h 1149177"/>
                <a:gd name="connsiteX1" fmla="*/ 1407695 w 1792706"/>
                <a:gd name="connsiteY1" fmla="*/ 78367 h 1149177"/>
                <a:gd name="connsiteX2" fmla="*/ 637674 w 1792706"/>
                <a:gd name="connsiteY2" fmla="*/ 932609 h 1149177"/>
                <a:gd name="connsiteX3" fmla="*/ 0 w 1792706"/>
                <a:gd name="connsiteY3" fmla="*/ 1149177 h 1149177"/>
              </a:gdLst>
              <a:ahLst/>
              <a:cxnLst>
                <a:cxn ang="0">
                  <a:pos x="connsiteX0" y="connsiteY0"/>
                </a:cxn>
                <a:cxn ang="0">
                  <a:pos x="connsiteX1" y="connsiteY1"/>
                </a:cxn>
                <a:cxn ang="0">
                  <a:pos x="connsiteX2" y="connsiteY2"/>
                </a:cxn>
                <a:cxn ang="0">
                  <a:pos x="connsiteX3" y="connsiteY3"/>
                </a:cxn>
              </a:cxnLst>
              <a:rect l="l" t="t" r="r" b="b"/>
              <a:pathLst>
                <a:path w="1792706" h="1149177">
                  <a:moveTo>
                    <a:pt x="1792706" y="90399"/>
                  </a:moveTo>
                  <a:cubicBezTo>
                    <a:pt x="1696453" y="14199"/>
                    <a:pt x="1600200" y="-62001"/>
                    <a:pt x="1407695" y="78367"/>
                  </a:cubicBezTo>
                  <a:cubicBezTo>
                    <a:pt x="1215190" y="218735"/>
                    <a:pt x="872290" y="754141"/>
                    <a:pt x="637674" y="932609"/>
                  </a:cubicBezTo>
                  <a:cubicBezTo>
                    <a:pt x="403058" y="1111077"/>
                    <a:pt x="201529" y="1130127"/>
                    <a:pt x="0" y="1149177"/>
                  </a:cubicBezTo>
                </a:path>
              </a:pathLst>
            </a:custGeom>
            <a:noFill/>
            <a:ln w="317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15974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A9D7A43F-11E9-41FF-BB2C-16449BBB331D}"/>
              </a:ext>
            </a:extLst>
          </p:cNvPr>
          <p:cNvPicPr>
            <a:picLocks noChangeAspect="1"/>
          </p:cNvPicPr>
          <p:nvPr/>
        </p:nvPicPr>
        <p:blipFill>
          <a:blip r:embed="rId3"/>
          <a:stretch>
            <a:fillRect/>
          </a:stretch>
        </p:blipFill>
        <p:spPr>
          <a:xfrm>
            <a:off x="0" y="654448"/>
            <a:ext cx="9144000" cy="6203552"/>
          </a:xfrm>
          <a:prstGeom prst="rect">
            <a:avLst/>
          </a:prstGeom>
        </p:spPr>
      </p:pic>
      <p:grpSp>
        <p:nvGrpSpPr>
          <p:cNvPr id="21" name="Group 20">
            <a:extLst>
              <a:ext uri="{FF2B5EF4-FFF2-40B4-BE49-F238E27FC236}">
                <a16:creationId xmlns:a16="http://schemas.microsoft.com/office/drawing/2014/main" id="{12670319-390C-4EB4-B3B6-044A9E1B3908}"/>
              </a:ext>
            </a:extLst>
          </p:cNvPr>
          <p:cNvGrpSpPr/>
          <p:nvPr/>
        </p:nvGrpSpPr>
        <p:grpSpPr>
          <a:xfrm>
            <a:off x="457200" y="2000736"/>
            <a:ext cx="8288485" cy="2149051"/>
            <a:chOff x="457200" y="2000736"/>
            <a:chExt cx="8288485" cy="2149051"/>
          </a:xfrm>
        </p:grpSpPr>
        <p:grpSp>
          <p:nvGrpSpPr>
            <p:cNvPr id="9" name="Group 8">
              <a:extLst>
                <a:ext uri="{FF2B5EF4-FFF2-40B4-BE49-F238E27FC236}">
                  <a16:creationId xmlns:a16="http://schemas.microsoft.com/office/drawing/2014/main" id="{46CF9BD7-A72D-4726-A24E-11E7F018FD6F}"/>
                </a:ext>
              </a:extLst>
            </p:cNvPr>
            <p:cNvGrpSpPr/>
            <p:nvPr/>
          </p:nvGrpSpPr>
          <p:grpSpPr>
            <a:xfrm>
              <a:off x="457200" y="2000736"/>
              <a:ext cx="8288485" cy="2137926"/>
              <a:chOff x="453878" y="1836909"/>
              <a:chExt cx="8288485" cy="2137926"/>
            </a:xfrm>
          </p:grpSpPr>
          <p:grpSp>
            <p:nvGrpSpPr>
              <p:cNvPr id="2" name="Group 1">
                <a:extLst>
                  <a:ext uri="{FF2B5EF4-FFF2-40B4-BE49-F238E27FC236}">
                    <a16:creationId xmlns:a16="http://schemas.microsoft.com/office/drawing/2014/main" id="{9761371D-D300-4BBB-B25B-30E7773DE53E}"/>
                  </a:ext>
                </a:extLst>
              </p:cNvPr>
              <p:cNvGrpSpPr/>
              <p:nvPr/>
            </p:nvGrpSpPr>
            <p:grpSpPr>
              <a:xfrm>
                <a:off x="453878" y="1836909"/>
                <a:ext cx="1980000" cy="2137926"/>
                <a:chOff x="457200" y="1523032"/>
                <a:chExt cx="2340000" cy="2137926"/>
              </a:xfrm>
            </p:grpSpPr>
            <p:sp>
              <p:nvSpPr>
                <p:cNvPr id="15" name="TextBox 14"/>
                <p:cNvSpPr txBox="1"/>
                <p:nvPr/>
              </p:nvSpPr>
              <p:spPr>
                <a:xfrm>
                  <a:off x="457200" y="2267995"/>
                  <a:ext cx="23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Light inside the prism …</a:t>
                  </a:r>
                </a:p>
              </p:txBody>
            </p:sp>
            <p:sp>
              <p:nvSpPr>
                <p:cNvPr id="20" name="TextBox 19"/>
                <p:cNvSpPr txBox="1"/>
                <p:nvPr/>
              </p:nvSpPr>
              <p:spPr>
                <a:xfrm>
                  <a:off x="457200" y="1523032"/>
                  <a:ext cx="23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Light entering the prism …</a:t>
                  </a:r>
                </a:p>
              </p:txBody>
            </p:sp>
            <p:sp>
              <p:nvSpPr>
                <p:cNvPr id="22" name="TextBox 21"/>
                <p:cNvSpPr txBox="1"/>
                <p:nvPr/>
              </p:nvSpPr>
              <p:spPr>
                <a:xfrm>
                  <a:off x="457200" y="3012958"/>
                  <a:ext cx="23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Light leaving the prism ...</a:t>
                  </a:r>
                </a:p>
              </p:txBody>
            </p:sp>
          </p:grpSp>
          <p:grpSp>
            <p:nvGrpSpPr>
              <p:cNvPr id="4" name="Group 3">
                <a:extLst>
                  <a:ext uri="{FF2B5EF4-FFF2-40B4-BE49-F238E27FC236}">
                    <a16:creationId xmlns:a16="http://schemas.microsoft.com/office/drawing/2014/main" id="{10A2A656-6963-4B1B-83B8-18B84D22E1C5}"/>
                  </a:ext>
                </a:extLst>
              </p:cNvPr>
              <p:cNvGrpSpPr/>
              <p:nvPr/>
            </p:nvGrpSpPr>
            <p:grpSpPr>
              <a:xfrm>
                <a:off x="6042363" y="1836909"/>
                <a:ext cx="2700000" cy="2137926"/>
                <a:chOff x="6173443" y="1847032"/>
                <a:chExt cx="2700000" cy="2137926"/>
              </a:xfrm>
            </p:grpSpPr>
            <p:sp>
              <p:nvSpPr>
                <p:cNvPr id="45" name="TextBox 44"/>
                <p:cNvSpPr txBox="1"/>
                <p:nvPr/>
              </p:nvSpPr>
              <p:spPr>
                <a:xfrm>
                  <a:off x="6173443" y="2591995"/>
                  <a:ext cx="270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and is bent away from the normal line.</a:t>
                  </a:r>
                </a:p>
              </p:txBody>
            </p:sp>
            <p:sp>
              <p:nvSpPr>
                <p:cNvPr id="48" name="TextBox 47"/>
                <p:cNvSpPr txBox="1"/>
                <p:nvPr/>
              </p:nvSpPr>
              <p:spPr>
                <a:xfrm>
                  <a:off x="6173443" y="1847032"/>
                  <a:ext cx="270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and is bent towards the normal line.</a:t>
                  </a:r>
                </a:p>
              </p:txBody>
            </p:sp>
            <p:sp>
              <p:nvSpPr>
                <p:cNvPr id="49" name="TextBox 48"/>
                <p:cNvSpPr txBox="1"/>
                <p:nvPr/>
              </p:nvSpPr>
              <p:spPr>
                <a:xfrm>
                  <a:off x="6173443" y="3336958"/>
                  <a:ext cx="270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and moves in a straight line.</a:t>
                  </a:r>
                </a:p>
              </p:txBody>
            </p:sp>
          </p:grpSp>
          <p:grpSp>
            <p:nvGrpSpPr>
              <p:cNvPr id="3" name="Group 2">
                <a:extLst>
                  <a:ext uri="{FF2B5EF4-FFF2-40B4-BE49-F238E27FC236}">
                    <a16:creationId xmlns:a16="http://schemas.microsoft.com/office/drawing/2014/main" id="{3D5D6EB6-41A6-4BE1-ADA1-8D578110EEFA}"/>
                  </a:ext>
                </a:extLst>
              </p:cNvPr>
              <p:cNvGrpSpPr/>
              <p:nvPr/>
            </p:nvGrpSpPr>
            <p:grpSpPr>
              <a:xfrm>
                <a:off x="3248121" y="1836909"/>
                <a:ext cx="1980000" cy="2137926"/>
                <a:chOff x="3562886" y="1523032"/>
                <a:chExt cx="2340000" cy="2137926"/>
              </a:xfrm>
            </p:grpSpPr>
            <p:sp>
              <p:nvSpPr>
                <p:cNvPr id="17" name="TextBox 16">
                  <a:extLst>
                    <a:ext uri="{FF2B5EF4-FFF2-40B4-BE49-F238E27FC236}">
                      <a16:creationId xmlns:a16="http://schemas.microsoft.com/office/drawing/2014/main" id="{41FBE0D5-DA0E-4960-8474-B47E7E3525E2}"/>
                    </a:ext>
                  </a:extLst>
                </p:cNvPr>
                <p:cNvSpPr txBox="1"/>
                <p:nvPr/>
              </p:nvSpPr>
              <p:spPr>
                <a:xfrm>
                  <a:off x="3562886" y="2267995"/>
                  <a:ext cx="2340000" cy="648000"/>
                </a:xfrm>
                <a:prstGeom prst="rect">
                  <a:avLst/>
                </a:prstGeom>
                <a:solidFill>
                  <a:srgbClr val="FAFAEA"/>
                </a:solidFill>
                <a:ln>
                  <a:solidFill>
                    <a:schemeClr val="tx2">
                      <a:lumMod val="50000"/>
                    </a:schemeClr>
                  </a:solidFill>
                </a:ln>
              </p:spPr>
              <p:txBody>
                <a:bodyPr wrap="square" lIns="36000" rIns="36000"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slows down ...</a:t>
                  </a:r>
                </a:p>
              </p:txBody>
            </p:sp>
            <p:sp>
              <p:nvSpPr>
                <p:cNvPr id="18" name="TextBox 17">
                  <a:extLst>
                    <a:ext uri="{FF2B5EF4-FFF2-40B4-BE49-F238E27FC236}">
                      <a16:creationId xmlns:a16="http://schemas.microsoft.com/office/drawing/2014/main" id="{3F61429D-F9F0-40CD-93B9-270AE9F39DF2}"/>
                    </a:ext>
                  </a:extLst>
                </p:cNvPr>
                <p:cNvSpPr txBox="1"/>
                <p:nvPr/>
              </p:nvSpPr>
              <p:spPr>
                <a:xfrm>
                  <a:off x="3562886" y="1523032"/>
                  <a:ext cx="2340000" cy="648000"/>
                </a:xfrm>
                <a:prstGeom prst="rect">
                  <a:avLst/>
                </a:prstGeom>
                <a:solidFill>
                  <a:srgbClr val="FAFAEA"/>
                </a:solidFill>
                <a:ln>
                  <a:solidFill>
                    <a:schemeClr val="tx2">
                      <a:lumMod val="50000"/>
                    </a:schemeClr>
                  </a:solidFill>
                </a:ln>
              </p:spPr>
              <p:txBody>
                <a:bodyPr wrap="square" lIns="36000" rIns="36000"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speeds up …</a:t>
                  </a:r>
                </a:p>
              </p:txBody>
            </p:sp>
            <p:sp>
              <p:nvSpPr>
                <p:cNvPr id="19" name="TextBox 18">
                  <a:extLst>
                    <a:ext uri="{FF2B5EF4-FFF2-40B4-BE49-F238E27FC236}">
                      <a16:creationId xmlns:a16="http://schemas.microsoft.com/office/drawing/2014/main" id="{B79396F0-12E3-49EF-AC5B-317FF3650AB3}"/>
                    </a:ext>
                  </a:extLst>
                </p:cNvPr>
                <p:cNvSpPr txBox="1"/>
                <p:nvPr/>
              </p:nvSpPr>
              <p:spPr>
                <a:xfrm>
                  <a:off x="3562886" y="3012958"/>
                  <a:ext cx="2340000" cy="648000"/>
                </a:xfrm>
                <a:prstGeom prst="rect">
                  <a:avLst/>
                </a:prstGeom>
                <a:solidFill>
                  <a:srgbClr val="FAFAEA"/>
                </a:solidFill>
                <a:ln>
                  <a:solidFill>
                    <a:schemeClr val="tx2">
                      <a:lumMod val="50000"/>
                    </a:schemeClr>
                  </a:solidFill>
                </a:ln>
              </p:spPr>
              <p:txBody>
                <a:bodyPr wrap="square" lIns="36000" rIns="36000"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keeps the same speed ...</a:t>
                  </a:r>
                </a:p>
              </p:txBody>
            </p:sp>
          </p:grpSp>
        </p:grpSp>
        <p:grpSp>
          <p:nvGrpSpPr>
            <p:cNvPr id="12" name="Group 11">
              <a:extLst>
                <a:ext uri="{FF2B5EF4-FFF2-40B4-BE49-F238E27FC236}">
                  <a16:creationId xmlns:a16="http://schemas.microsoft.com/office/drawing/2014/main" id="{76D8651E-363D-43DD-B419-A04B6EF713D8}"/>
                </a:ext>
              </a:extLst>
            </p:cNvPr>
            <p:cNvGrpSpPr/>
            <p:nvPr/>
          </p:nvGrpSpPr>
          <p:grpSpPr>
            <a:xfrm>
              <a:off x="2437200" y="2000736"/>
              <a:ext cx="3597461" cy="648000"/>
              <a:chOff x="2433878" y="1836909"/>
              <a:chExt cx="3597461" cy="648000"/>
            </a:xfrm>
          </p:grpSpPr>
          <p:sp>
            <p:nvSpPr>
              <p:cNvPr id="10" name="TextBox 9">
                <a:extLst>
                  <a:ext uri="{FF2B5EF4-FFF2-40B4-BE49-F238E27FC236}">
                    <a16:creationId xmlns:a16="http://schemas.microsoft.com/office/drawing/2014/main" id="{CAB2ED60-6AFA-4B03-ABB3-B49FBE3AB502}"/>
                  </a:ext>
                </a:extLst>
              </p:cNvPr>
              <p:cNvSpPr txBox="1"/>
              <p:nvPr/>
            </p:nvSpPr>
            <p:spPr>
              <a:xfrm>
                <a:off x="2433878"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sp>
            <p:nvSpPr>
              <p:cNvPr id="28" name="TextBox 27">
                <a:extLst>
                  <a:ext uri="{FF2B5EF4-FFF2-40B4-BE49-F238E27FC236}">
                    <a16:creationId xmlns:a16="http://schemas.microsoft.com/office/drawing/2014/main" id="{8E800548-3DF7-4BD3-9861-19CA0858380A}"/>
                  </a:ext>
                </a:extLst>
              </p:cNvPr>
              <p:cNvSpPr txBox="1"/>
              <p:nvPr/>
            </p:nvSpPr>
            <p:spPr>
              <a:xfrm>
                <a:off x="3068120"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sp>
            <p:nvSpPr>
              <p:cNvPr id="29" name="TextBox 28">
                <a:extLst>
                  <a:ext uri="{FF2B5EF4-FFF2-40B4-BE49-F238E27FC236}">
                    <a16:creationId xmlns:a16="http://schemas.microsoft.com/office/drawing/2014/main" id="{C57C4E98-4B3D-42FF-BAB6-8BCCF206A9D5}"/>
                  </a:ext>
                </a:extLst>
              </p:cNvPr>
              <p:cNvSpPr txBox="1"/>
              <p:nvPr/>
            </p:nvSpPr>
            <p:spPr>
              <a:xfrm>
                <a:off x="5228121"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sp>
            <p:nvSpPr>
              <p:cNvPr id="30" name="TextBox 29">
                <a:extLst>
                  <a:ext uri="{FF2B5EF4-FFF2-40B4-BE49-F238E27FC236}">
                    <a16:creationId xmlns:a16="http://schemas.microsoft.com/office/drawing/2014/main" id="{DF7E5D03-11A3-48FD-B84D-2E25BF89F20E}"/>
                  </a:ext>
                </a:extLst>
              </p:cNvPr>
              <p:cNvSpPr txBox="1"/>
              <p:nvPr/>
            </p:nvSpPr>
            <p:spPr>
              <a:xfrm>
                <a:off x="5851339"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grpSp>
        <p:grpSp>
          <p:nvGrpSpPr>
            <p:cNvPr id="33" name="Group 32">
              <a:extLst>
                <a:ext uri="{FF2B5EF4-FFF2-40B4-BE49-F238E27FC236}">
                  <a16:creationId xmlns:a16="http://schemas.microsoft.com/office/drawing/2014/main" id="{75493FD0-025B-4344-9AC0-21B8EFFD42ED}"/>
                </a:ext>
              </a:extLst>
            </p:cNvPr>
            <p:cNvGrpSpPr/>
            <p:nvPr/>
          </p:nvGrpSpPr>
          <p:grpSpPr>
            <a:xfrm>
              <a:off x="2437200" y="2745699"/>
              <a:ext cx="3597461" cy="648000"/>
              <a:chOff x="2433878" y="1836909"/>
              <a:chExt cx="3597461" cy="648000"/>
            </a:xfrm>
          </p:grpSpPr>
          <p:sp>
            <p:nvSpPr>
              <p:cNvPr id="34" name="TextBox 33">
                <a:extLst>
                  <a:ext uri="{FF2B5EF4-FFF2-40B4-BE49-F238E27FC236}">
                    <a16:creationId xmlns:a16="http://schemas.microsoft.com/office/drawing/2014/main" id="{09B64CF7-256A-4E86-965C-FC7F5779E699}"/>
                  </a:ext>
                </a:extLst>
              </p:cNvPr>
              <p:cNvSpPr txBox="1"/>
              <p:nvPr/>
            </p:nvSpPr>
            <p:spPr>
              <a:xfrm>
                <a:off x="2433878"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sp>
            <p:nvSpPr>
              <p:cNvPr id="35" name="TextBox 34">
                <a:extLst>
                  <a:ext uri="{FF2B5EF4-FFF2-40B4-BE49-F238E27FC236}">
                    <a16:creationId xmlns:a16="http://schemas.microsoft.com/office/drawing/2014/main" id="{4C65CEF5-BDC8-4C4B-8E4A-109E71DBC015}"/>
                  </a:ext>
                </a:extLst>
              </p:cNvPr>
              <p:cNvSpPr txBox="1"/>
              <p:nvPr/>
            </p:nvSpPr>
            <p:spPr>
              <a:xfrm>
                <a:off x="3068120"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sp>
            <p:nvSpPr>
              <p:cNvPr id="36" name="TextBox 35">
                <a:extLst>
                  <a:ext uri="{FF2B5EF4-FFF2-40B4-BE49-F238E27FC236}">
                    <a16:creationId xmlns:a16="http://schemas.microsoft.com/office/drawing/2014/main" id="{D3BC934E-551D-4E06-AE53-0E4F2D11BA71}"/>
                  </a:ext>
                </a:extLst>
              </p:cNvPr>
              <p:cNvSpPr txBox="1"/>
              <p:nvPr/>
            </p:nvSpPr>
            <p:spPr>
              <a:xfrm>
                <a:off x="5228121"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sp>
            <p:nvSpPr>
              <p:cNvPr id="37" name="TextBox 36">
                <a:extLst>
                  <a:ext uri="{FF2B5EF4-FFF2-40B4-BE49-F238E27FC236}">
                    <a16:creationId xmlns:a16="http://schemas.microsoft.com/office/drawing/2014/main" id="{5A221BD7-4A84-4BD6-ADF8-C005D72F92E3}"/>
                  </a:ext>
                </a:extLst>
              </p:cNvPr>
              <p:cNvSpPr txBox="1"/>
              <p:nvPr/>
            </p:nvSpPr>
            <p:spPr>
              <a:xfrm>
                <a:off x="5851339"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grpSp>
        <p:grpSp>
          <p:nvGrpSpPr>
            <p:cNvPr id="38" name="Group 37">
              <a:extLst>
                <a:ext uri="{FF2B5EF4-FFF2-40B4-BE49-F238E27FC236}">
                  <a16:creationId xmlns:a16="http://schemas.microsoft.com/office/drawing/2014/main" id="{E19914F9-984D-430C-AF1D-5DE56DD8A417}"/>
                </a:ext>
              </a:extLst>
            </p:cNvPr>
            <p:cNvGrpSpPr/>
            <p:nvPr/>
          </p:nvGrpSpPr>
          <p:grpSpPr>
            <a:xfrm>
              <a:off x="2437200" y="3501787"/>
              <a:ext cx="3597461" cy="648000"/>
              <a:chOff x="2433878" y="1836909"/>
              <a:chExt cx="3597461" cy="648000"/>
            </a:xfrm>
          </p:grpSpPr>
          <p:sp>
            <p:nvSpPr>
              <p:cNvPr id="39" name="TextBox 38">
                <a:extLst>
                  <a:ext uri="{FF2B5EF4-FFF2-40B4-BE49-F238E27FC236}">
                    <a16:creationId xmlns:a16="http://schemas.microsoft.com/office/drawing/2014/main" id="{9DC60700-1C4E-4CD5-96AB-EC5AA91C58BC}"/>
                  </a:ext>
                </a:extLst>
              </p:cNvPr>
              <p:cNvSpPr txBox="1"/>
              <p:nvPr/>
            </p:nvSpPr>
            <p:spPr>
              <a:xfrm>
                <a:off x="2433878"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sp>
            <p:nvSpPr>
              <p:cNvPr id="40" name="TextBox 39">
                <a:extLst>
                  <a:ext uri="{FF2B5EF4-FFF2-40B4-BE49-F238E27FC236}">
                    <a16:creationId xmlns:a16="http://schemas.microsoft.com/office/drawing/2014/main" id="{C887F488-97A9-49EC-A1E9-0FD2A63E3302}"/>
                  </a:ext>
                </a:extLst>
              </p:cNvPr>
              <p:cNvSpPr txBox="1"/>
              <p:nvPr/>
            </p:nvSpPr>
            <p:spPr>
              <a:xfrm>
                <a:off x="3068120"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sp>
            <p:nvSpPr>
              <p:cNvPr id="41" name="TextBox 40">
                <a:extLst>
                  <a:ext uri="{FF2B5EF4-FFF2-40B4-BE49-F238E27FC236}">
                    <a16:creationId xmlns:a16="http://schemas.microsoft.com/office/drawing/2014/main" id="{2BEA9927-30FC-4B26-AC2B-D5160551F835}"/>
                  </a:ext>
                </a:extLst>
              </p:cNvPr>
              <p:cNvSpPr txBox="1"/>
              <p:nvPr/>
            </p:nvSpPr>
            <p:spPr>
              <a:xfrm>
                <a:off x="5228121"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sp>
            <p:nvSpPr>
              <p:cNvPr id="42" name="TextBox 41">
                <a:extLst>
                  <a:ext uri="{FF2B5EF4-FFF2-40B4-BE49-F238E27FC236}">
                    <a16:creationId xmlns:a16="http://schemas.microsoft.com/office/drawing/2014/main" id="{50E4FA03-F6E5-4EE2-A5DD-33D02332749D}"/>
                  </a:ext>
                </a:extLst>
              </p:cNvPr>
              <p:cNvSpPr txBox="1"/>
              <p:nvPr/>
            </p:nvSpPr>
            <p:spPr>
              <a:xfrm>
                <a:off x="5851339"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grpSp>
      </p:grpSp>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Prism rules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6" name="Text Placeholder 16"/>
          <p:cNvSpPr txBox="1">
            <a:spLocks/>
          </p:cNvSpPr>
          <p:nvPr/>
        </p:nvSpPr>
        <p:spPr>
          <a:xfrm>
            <a:off x="457200" y="863126"/>
            <a:ext cx="8285163" cy="876820"/>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1200"/>
              </a:spcAft>
              <a:buClrTx/>
              <a:buSzTx/>
              <a:buFont typeface="+mj-lt"/>
              <a:buNone/>
              <a:tabLst/>
              <a:defRPr/>
            </a:pPr>
            <a:r>
              <a:rPr kumimoji="0" lang="en-US"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Why does red light refract as it passes through the</a:t>
            </a:r>
            <a:r>
              <a:rPr lang="en-US" dirty="0"/>
              <a:t> prism?</a:t>
            </a:r>
            <a:endParaRPr kumimoji="0" lang="en-US"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4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To do: </a:t>
            </a:r>
            <a:r>
              <a:rPr kumimoji="0" lang="en-US" sz="1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connect the </a:t>
            </a:r>
            <a:r>
              <a:rPr kumimoji="0" lang="en-US" sz="1400" b="0" i="0" u="none" strike="noStrike" kern="1200" cap="none" spc="0" normalizeH="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statements to make three sentences that explain what happens.</a:t>
            </a:r>
            <a:endParaRPr kumimoji="0" lang="en-US" sz="1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8" name="Rectangle 7">
            <a:extLst>
              <a:ext uri="{FF2B5EF4-FFF2-40B4-BE49-F238E27FC236}">
                <a16:creationId xmlns:a16="http://schemas.microsoft.com/office/drawing/2014/main" id="{DA246ADF-7950-422E-A992-3C718EC8744B}"/>
              </a:ext>
            </a:extLst>
          </p:cNvPr>
          <p:cNvSpPr/>
          <p:nvPr/>
        </p:nvSpPr>
        <p:spPr>
          <a:xfrm>
            <a:off x="2343878" y="1836909"/>
            <a:ext cx="180000" cy="64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Picture 23">
            <a:extLst>
              <a:ext uri="{FF2B5EF4-FFF2-40B4-BE49-F238E27FC236}">
                <a16:creationId xmlns:a16="http://schemas.microsoft.com/office/drawing/2014/main" id="{555ECA0A-A9C0-4FE5-B67D-019CBB2F8EE0}"/>
              </a:ext>
            </a:extLst>
          </p:cNvPr>
          <p:cNvPicPr>
            <a:picLocks noChangeAspect="1"/>
          </p:cNvPicPr>
          <p:nvPr/>
        </p:nvPicPr>
        <p:blipFill>
          <a:blip r:embed="rId4"/>
          <a:stretch>
            <a:fillRect/>
          </a:stretch>
        </p:blipFill>
        <p:spPr>
          <a:xfrm rot="1131436">
            <a:off x="1516090" y="3560003"/>
            <a:ext cx="5450705" cy="2916360"/>
          </a:xfrm>
          <a:prstGeom prst="rect">
            <a:avLst/>
          </a:prstGeom>
        </p:spPr>
      </p:pic>
    </p:spTree>
    <p:extLst>
      <p:ext uri="{BB962C8B-B14F-4D97-AF65-F5344CB8AC3E}">
        <p14:creationId xmlns:p14="http://schemas.microsoft.com/office/powerpoint/2010/main" val="1481432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A9D7A43F-11E9-41FF-BB2C-16449BBB331D}"/>
              </a:ext>
            </a:extLst>
          </p:cNvPr>
          <p:cNvPicPr>
            <a:picLocks noChangeAspect="1"/>
          </p:cNvPicPr>
          <p:nvPr/>
        </p:nvPicPr>
        <p:blipFill>
          <a:blip r:embed="rId3"/>
          <a:stretch>
            <a:fillRect/>
          </a:stretch>
        </p:blipFill>
        <p:spPr>
          <a:xfrm>
            <a:off x="0" y="654448"/>
            <a:ext cx="9144000" cy="6203552"/>
          </a:xfrm>
          <a:prstGeom prst="rect">
            <a:avLst/>
          </a:prstGeom>
        </p:spPr>
      </p:pic>
      <p:pic>
        <p:nvPicPr>
          <p:cNvPr id="23" name="Picture 22">
            <a:extLst>
              <a:ext uri="{FF2B5EF4-FFF2-40B4-BE49-F238E27FC236}">
                <a16:creationId xmlns:a16="http://schemas.microsoft.com/office/drawing/2014/main" id="{3F358A99-CAF3-4CE8-8EAA-AF2BED452AAA}"/>
              </a:ext>
            </a:extLst>
          </p:cNvPr>
          <p:cNvPicPr>
            <a:picLocks noChangeAspect="1"/>
          </p:cNvPicPr>
          <p:nvPr/>
        </p:nvPicPr>
        <p:blipFill rotWithShape="1">
          <a:blip r:embed="rId4"/>
          <a:srcRect l="4622"/>
          <a:stretch/>
        </p:blipFill>
        <p:spPr>
          <a:xfrm rot="1041426">
            <a:off x="413577" y="3181760"/>
            <a:ext cx="6769621" cy="3811343"/>
          </a:xfrm>
          <a:prstGeom prst="rect">
            <a:avLst/>
          </a:prstGeom>
        </p:spPr>
      </p:pic>
      <p:grpSp>
        <p:nvGrpSpPr>
          <p:cNvPr id="21" name="Group 20">
            <a:extLst>
              <a:ext uri="{FF2B5EF4-FFF2-40B4-BE49-F238E27FC236}">
                <a16:creationId xmlns:a16="http://schemas.microsoft.com/office/drawing/2014/main" id="{12670319-390C-4EB4-B3B6-044A9E1B3908}"/>
              </a:ext>
            </a:extLst>
          </p:cNvPr>
          <p:cNvGrpSpPr/>
          <p:nvPr/>
        </p:nvGrpSpPr>
        <p:grpSpPr>
          <a:xfrm>
            <a:off x="457200" y="2000736"/>
            <a:ext cx="8288485" cy="2149051"/>
            <a:chOff x="457200" y="2000736"/>
            <a:chExt cx="8288485" cy="2149051"/>
          </a:xfrm>
        </p:grpSpPr>
        <p:grpSp>
          <p:nvGrpSpPr>
            <p:cNvPr id="9" name="Group 8">
              <a:extLst>
                <a:ext uri="{FF2B5EF4-FFF2-40B4-BE49-F238E27FC236}">
                  <a16:creationId xmlns:a16="http://schemas.microsoft.com/office/drawing/2014/main" id="{46CF9BD7-A72D-4726-A24E-11E7F018FD6F}"/>
                </a:ext>
              </a:extLst>
            </p:cNvPr>
            <p:cNvGrpSpPr/>
            <p:nvPr/>
          </p:nvGrpSpPr>
          <p:grpSpPr>
            <a:xfrm>
              <a:off x="457200" y="2000736"/>
              <a:ext cx="8288485" cy="2137926"/>
              <a:chOff x="453878" y="1836909"/>
              <a:chExt cx="8288485" cy="2137926"/>
            </a:xfrm>
          </p:grpSpPr>
          <p:grpSp>
            <p:nvGrpSpPr>
              <p:cNvPr id="2" name="Group 1">
                <a:extLst>
                  <a:ext uri="{FF2B5EF4-FFF2-40B4-BE49-F238E27FC236}">
                    <a16:creationId xmlns:a16="http://schemas.microsoft.com/office/drawing/2014/main" id="{9761371D-D300-4BBB-B25B-30E7773DE53E}"/>
                  </a:ext>
                </a:extLst>
              </p:cNvPr>
              <p:cNvGrpSpPr/>
              <p:nvPr/>
            </p:nvGrpSpPr>
            <p:grpSpPr>
              <a:xfrm>
                <a:off x="453878" y="1836909"/>
                <a:ext cx="1980000" cy="2137926"/>
                <a:chOff x="457200" y="1523032"/>
                <a:chExt cx="2340000" cy="2137926"/>
              </a:xfrm>
            </p:grpSpPr>
            <p:sp>
              <p:nvSpPr>
                <p:cNvPr id="15" name="TextBox 14"/>
                <p:cNvSpPr txBox="1"/>
                <p:nvPr/>
              </p:nvSpPr>
              <p:spPr>
                <a:xfrm>
                  <a:off x="457200" y="2267995"/>
                  <a:ext cx="23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Light inside the prism …</a:t>
                  </a:r>
                </a:p>
              </p:txBody>
            </p:sp>
            <p:sp>
              <p:nvSpPr>
                <p:cNvPr id="20" name="TextBox 19"/>
                <p:cNvSpPr txBox="1"/>
                <p:nvPr/>
              </p:nvSpPr>
              <p:spPr>
                <a:xfrm>
                  <a:off x="457200" y="1523032"/>
                  <a:ext cx="23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Light entering the prism …</a:t>
                  </a:r>
                </a:p>
              </p:txBody>
            </p:sp>
            <p:sp>
              <p:nvSpPr>
                <p:cNvPr id="22" name="TextBox 21"/>
                <p:cNvSpPr txBox="1"/>
                <p:nvPr/>
              </p:nvSpPr>
              <p:spPr>
                <a:xfrm>
                  <a:off x="457200" y="3012958"/>
                  <a:ext cx="234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Light leaving the prism ...</a:t>
                  </a:r>
                </a:p>
              </p:txBody>
            </p:sp>
          </p:grpSp>
          <p:grpSp>
            <p:nvGrpSpPr>
              <p:cNvPr id="4" name="Group 3">
                <a:extLst>
                  <a:ext uri="{FF2B5EF4-FFF2-40B4-BE49-F238E27FC236}">
                    <a16:creationId xmlns:a16="http://schemas.microsoft.com/office/drawing/2014/main" id="{10A2A656-6963-4B1B-83B8-18B84D22E1C5}"/>
                  </a:ext>
                </a:extLst>
              </p:cNvPr>
              <p:cNvGrpSpPr/>
              <p:nvPr/>
            </p:nvGrpSpPr>
            <p:grpSpPr>
              <a:xfrm>
                <a:off x="6042363" y="1836909"/>
                <a:ext cx="2700000" cy="2137926"/>
                <a:chOff x="6173443" y="1847032"/>
                <a:chExt cx="2700000" cy="2137926"/>
              </a:xfrm>
            </p:grpSpPr>
            <p:sp>
              <p:nvSpPr>
                <p:cNvPr id="45" name="TextBox 44"/>
                <p:cNvSpPr txBox="1"/>
                <p:nvPr/>
              </p:nvSpPr>
              <p:spPr>
                <a:xfrm>
                  <a:off x="6173443" y="2591995"/>
                  <a:ext cx="270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and is bent away from the normal line.</a:t>
                  </a:r>
                </a:p>
              </p:txBody>
            </p:sp>
            <p:sp>
              <p:nvSpPr>
                <p:cNvPr id="48" name="TextBox 47"/>
                <p:cNvSpPr txBox="1"/>
                <p:nvPr/>
              </p:nvSpPr>
              <p:spPr>
                <a:xfrm>
                  <a:off x="6173443" y="1847032"/>
                  <a:ext cx="270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And is bent towards the normal line.</a:t>
                  </a:r>
                </a:p>
              </p:txBody>
            </p:sp>
            <p:sp>
              <p:nvSpPr>
                <p:cNvPr id="49" name="TextBox 48"/>
                <p:cNvSpPr txBox="1"/>
                <p:nvPr/>
              </p:nvSpPr>
              <p:spPr>
                <a:xfrm>
                  <a:off x="6173443" y="3336958"/>
                  <a:ext cx="2700000" cy="648000"/>
                </a:xfrm>
                <a:prstGeom prst="rect">
                  <a:avLst/>
                </a:prstGeom>
                <a:solidFill>
                  <a:srgbClr val="FAFAEA"/>
                </a:solidFill>
                <a:ln>
                  <a:solidFill>
                    <a:schemeClr val="tx2">
                      <a:lumMod val="50000"/>
                    </a:schemeClr>
                  </a:solidFill>
                </a:ln>
              </p:spPr>
              <p:txBody>
                <a:bodyPr wrap="square"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and moves in a straight line.</a:t>
                  </a:r>
                </a:p>
              </p:txBody>
            </p:sp>
          </p:grpSp>
          <p:grpSp>
            <p:nvGrpSpPr>
              <p:cNvPr id="3" name="Group 2">
                <a:extLst>
                  <a:ext uri="{FF2B5EF4-FFF2-40B4-BE49-F238E27FC236}">
                    <a16:creationId xmlns:a16="http://schemas.microsoft.com/office/drawing/2014/main" id="{3D5D6EB6-41A6-4BE1-ADA1-8D578110EEFA}"/>
                  </a:ext>
                </a:extLst>
              </p:cNvPr>
              <p:cNvGrpSpPr/>
              <p:nvPr/>
            </p:nvGrpSpPr>
            <p:grpSpPr>
              <a:xfrm>
                <a:off x="3248121" y="1836909"/>
                <a:ext cx="1980000" cy="2137926"/>
                <a:chOff x="3562886" y="1523032"/>
                <a:chExt cx="2340000" cy="2137926"/>
              </a:xfrm>
            </p:grpSpPr>
            <p:sp>
              <p:nvSpPr>
                <p:cNvPr id="17" name="TextBox 16">
                  <a:extLst>
                    <a:ext uri="{FF2B5EF4-FFF2-40B4-BE49-F238E27FC236}">
                      <a16:creationId xmlns:a16="http://schemas.microsoft.com/office/drawing/2014/main" id="{41FBE0D5-DA0E-4960-8474-B47E7E3525E2}"/>
                    </a:ext>
                  </a:extLst>
                </p:cNvPr>
                <p:cNvSpPr txBox="1"/>
                <p:nvPr/>
              </p:nvSpPr>
              <p:spPr>
                <a:xfrm>
                  <a:off x="3562886" y="2267995"/>
                  <a:ext cx="2340000" cy="648000"/>
                </a:xfrm>
                <a:prstGeom prst="rect">
                  <a:avLst/>
                </a:prstGeom>
                <a:solidFill>
                  <a:srgbClr val="FAFAEA"/>
                </a:solidFill>
                <a:ln>
                  <a:solidFill>
                    <a:schemeClr val="tx2">
                      <a:lumMod val="50000"/>
                    </a:schemeClr>
                  </a:solidFill>
                </a:ln>
              </p:spPr>
              <p:txBody>
                <a:bodyPr wrap="square" lIns="36000" rIns="36000"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slows down ...</a:t>
                  </a:r>
                </a:p>
              </p:txBody>
            </p:sp>
            <p:sp>
              <p:nvSpPr>
                <p:cNvPr id="18" name="TextBox 17">
                  <a:extLst>
                    <a:ext uri="{FF2B5EF4-FFF2-40B4-BE49-F238E27FC236}">
                      <a16:creationId xmlns:a16="http://schemas.microsoft.com/office/drawing/2014/main" id="{3F61429D-F9F0-40CD-93B9-270AE9F39DF2}"/>
                    </a:ext>
                  </a:extLst>
                </p:cNvPr>
                <p:cNvSpPr txBox="1"/>
                <p:nvPr/>
              </p:nvSpPr>
              <p:spPr>
                <a:xfrm>
                  <a:off x="3562886" y="1523032"/>
                  <a:ext cx="2340000" cy="648000"/>
                </a:xfrm>
                <a:prstGeom prst="rect">
                  <a:avLst/>
                </a:prstGeom>
                <a:solidFill>
                  <a:srgbClr val="FAFAEA"/>
                </a:solidFill>
                <a:ln>
                  <a:solidFill>
                    <a:schemeClr val="tx2">
                      <a:lumMod val="50000"/>
                    </a:schemeClr>
                  </a:solidFill>
                </a:ln>
              </p:spPr>
              <p:txBody>
                <a:bodyPr wrap="square" lIns="36000" rIns="36000"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speeds up …</a:t>
                  </a:r>
                </a:p>
              </p:txBody>
            </p:sp>
            <p:sp>
              <p:nvSpPr>
                <p:cNvPr id="19" name="TextBox 18">
                  <a:extLst>
                    <a:ext uri="{FF2B5EF4-FFF2-40B4-BE49-F238E27FC236}">
                      <a16:creationId xmlns:a16="http://schemas.microsoft.com/office/drawing/2014/main" id="{B79396F0-12E3-49EF-AC5B-317FF3650AB3}"/>
                    </a:ext>
                  </a:extLst>
                </p:cNvPr>
                <p:cNvSpPr txBox="1"/>
                <p:nvPr/>
              </p:nvSpPr>
              <p:spPr>
                <a:xfrm>
                  <a:off x="3562886" y="3012958"/>
                  <a:ext cx="2340000" cy="648000"/>
                </a:xfrm>
                <a:prstGeom prst="rect">
                  <a:avLst/>
                </a:prstGeom>
                <a:solidFill>
                  <a:srgbClr val="FAFAEA"/>
                </a:solidFill>
                <a:ln>
                  <a:solidFill>
                    <a:schemeClr val="tx2">
                      <a:lumMod val="50000"/>
                    </a:schemeClr>
                  </a:solidFill>
                </a:ln>
              </p:spPr>
              <p:txBody>
                <a:bodyPr wrap="square" lIns="36000" rIns="36000" rtlCol="0" anchor="ctr">
                  <a:no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keeps the same speed ...</a:t>
                  </a:r>
                </a:p>
              </p:txBody>
            </p:sp>
          </p:grpSp>
        </p:grpSp>
        <p:grpSp>
          <p:nvGrpSpPr>
            <p:cNvPr id="12" name="Group 11">
              <a:extLst>
                <a:ext uri="{FF2B5EF4-FFF2-40B4-BE49-F238E27FC236}">
                  <a16:creationId xmlns:a16="http://schemas.microsoft.com/office/drawing/2014/main" id="{76D8651E-363D-43DD-B419-A04B6EF713D8}"/>
                </a:ext>
              </a:extLst>
            </p:cNvPr>
            <p:cNvGrpSpPr/>
            <p:nvPr/>
          </p:nvGrpSpPr>
          <p:grpSpPr>
            <a:xfrm>
              <a:off x="2437200" y="2000736"/>
              <a:ext cx="3597461" cy="648000"/>
              <a:chOff x="2433878" y="1836909"/>
              <a:chExt cx="3597461" cy="648000"/>
            </a:xfrm>
          </p:grpSpPr>
          <p:sp>
            <p:nvSpPr>
              <p:cNvPr id="10" name="TextBox 9">
                <a:extLst>
                  <a:ext uri="{FF2B5EF4-FFF2-40B4-BE49-F238E27FC236}">
                    <a16:creationId xmlns:a16="http://schemas.microsoft.com/office/drawing/2014/main" id="{CAB2ED60-6AFA-4B03-ABB3-B49FBE3AB502}"/>
                  </a:ext>
                </a:extLst>
              </p:cNvPr>
              <p:cNvSpPr txBox="1"/>
              <p:nvPr/>
            </p:nvSpPr>
            <p:spPr>
              <a:xfrm>
                <a:off x="2433878"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sp>
            <p:nvSpPr>
              <p:cNvPr id="28" name="TextBox 27">
                <a:extLst>
                  <a:ext uri="{FF2B5EF4-FFF2-40B4-BE49-F238E27FC236}">
                    <a16:creationId xmlns:a16="http://schemas.microsoft.com/office/drawing/2014/main" id="{8E800548-3DF7-4BD3-9861-19CA0858380A}"/>
                  </a:ext>
                </a:extLst>
              </p:cNvPr>
              <p:cNvSpPr txBox="1"/>
              <p:nvPr/>
            </p:nvSpPr>
            <p:spPr>
              <a:xfrm>
                <a:off x="3068120"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sp>
            <p:nvSpPr>
              <p:cNvPr id="29" name="TextBox 28">
                <a:extLst>
                  <a:ext uri="{FF2B5EF4-FFF2-40B4-BE49-F238E27FC236}">
                    <a16:creationId xmlns:a16="http://schemas.microsoft.com/office/drawing/2014/main" id="{C57C4E98-4B3D-42FF-BAB6-8BCCF206A9D5}"/>
                  </a:ext>
                </a:extLst>
              </p:cNvPr>
              <p:cNvSpPr txBox="1"/>
              <p:nvPr/>
            </p:nvSpPr>
            <p:spPr>
              <a:xfrm>
                <a:off x="5228121"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sp>
            <p:nvSpPr>
              <p:cNvPr id="30" name="TextBox 29">
                <a:extLst>
                  <a:ext uri="{FF2B5EF4-FFF2-40B4-BE49-F238E27FC236}">
                    <a16:creationId xmlns:a16="http://schemas.microsoft.com/office/drawing/2014/main" id="{DF7E5D03-11A3-48FD-B84D-2E25BF89F20E}"/>
                  </a:ext>
                </a:extLst>
              </p:cNvPr>
              <p:cNvSpPr txBox="1"/>
              <p:nvPr/>
            </p:nvSpPr>
            <p:spPr>
              <a:xfrm>
                <a:off x="5851339"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grpSp>
        <p:grpSp>
          <p:nvGrpSpPr>
            <p:cNvPr id="33" name="Group 32">
              <a:extLst>
                <a:ext uri="{FF2B5EF4-FFF2-40B4-BE49-F238E27FC236}">
                  <a16:creationId xmlns:a16="http://schemas.microsoft.com/office/drawing/2014/main" id="{75493FD0-025B-4344-9AC0-21B8EFFD42ED}"/>
                </a:ext>
              </a:extLst>
            </p:cNvPr>
            <p:cNvGrpSpPr/>
            <p:nvPr/>
          </p:nvGrpSpPr>
          <p:grpSpPr>
            <a:xfrm>
              <a:off x="2437200" y="2745699"/>
              <a:ext cx="3597461" cy="648000"/>
              <a:chOff x="2433878" y="1836909"/>
              <a:chExt cx="3597461" cy="648000"/>
            </a:xfrm>
          </p:grpSpPr>
          <p:sp>
            <p:nvSpPr>
              <p:cNvPr id="34" name="TextBox 33">
                <a:extLst>
                  <a:ext uri="{FF2B5EF4-FFF2-40B4-BE49-F238E27FC236}">
                    <a16:creationId xmlns:a16="http://schemas.microsoft.com/office/drawing/2014/main" id="{09B64CF7-256A-4E86-965C-FC7F5779E699}"/>
                  </a:ext>
                </a:extLst>
              </p:cNvPr>
              <p:cNvSpPr txBox="1"/>
              <p:nvPr/>
            </p:nvSpPr>
            <p:spPr>
              <a:xfrm>
                <a:off x="2433878"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sp>
            <p:nvSpPr>
              <p:cNvPr id="35" name="TextBox 34">
                <a:extLst>
                  <a:ext uri="{FF2B5EF4-FFF2-40B4-BE49-F238E27FC236}">
                    <a16:creationId xmlns:a16="http://schemas.microsoft.com/office/drawing/2014/main" id="{4C65CEF5-BDC8-4C4B-8E4A-109E71DBC015}"/>
                  </a:ext>
                </a:extLst>
              </p:cNvPr>
              <p:cNvSpPr txBox="1"/>
              <p:nvPr/>
            </p:nvSpPr>
            <p:spPr>
              <a:xfrm>
                <a:off x="3068120"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sp>
            <p:nvSpPr>
              <p:cNvPr id="36" name="TextBox 35">
                <a:extLst>
                  <a:ext uri="{FF2B5EF4-FFF2-40B4-BE49-F238E27FC236}">
                    <a16:creationId xmlns:a16="http://schemas.microsoft.com/office/drawing/2014/main" id="{D3BC934E-551D-4E06-AE53-0E4F2D11BA71}"/>
                  </a:ext>
                </a:extLst>
              </p:cNvPr>
              <p:cNvSpPr txBox="1"/>
              <p:nvPr/>
            </p:nvSpPr>
            <p:spPr>
              <a:xfrm>
                <a:off x="5228121"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sp>
            <p:nvSpPr>
              <p:cNvPr id="37" name="TextBox 36">
                <a:extLst>
                  <a:ext uri="{FF2B5EF4-FFF2-40B4-BE49-F238E27FC236}">
                    <a16:creationId xmlns:a16="http://schemas.microsoft.com/office/drawing/2014/main" id="{5A221BD7-4A84-4BD6-ADF8-C005D72F92E3}"/>
                  </a:ext>
                </a:extLst>
              </p:cNvPr>
              <p:cNvSpPr txBox="1"/>
              <p:nvPr/>
            </p:nvSpPr>
            <p:spPr>
              <a:xfrm>
                <a:off x="5851339"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grpSp>
        <p:grpSp>
          <p:nvGrpSpPr>
            <p:cNvPr id="38" name="Group 37">
              <a:extLst>
                <a:ext uri="{FF2B5EF4-FFF2-40B4-BE49-F238E27FC236}">
                  <a16:creationId xmlns:a16="http://schemas.microsoft.com/office/drawing/2014/main" id="{E19914F9-984D-430C-AF1D-5DE56DD8A417}"/>
                </a:ext>
              </a:extLst>
            </p:cNvPr>
            <p:cNvGrpSpPr/>
            <p:nvPr/>
          </p:nvGrpSpPr>
          <p:grpSpPr>
            <a:xfrm>
              <a:off x="2437200" y="3501787"/>
              <a:ext cx="3597461" cy="648000"/>
              <a:chOff x="2433878" y="1836909"/>
              <a:chExt cx="3597461" cy="648000"/>
            </a:xfrm>
          </p:grpSpPr>
          <p:sp>
            <p:nvSpPr>
              <p:cNvPr id="39" name="TextBox 38">
                <a:extLst>
                  <a:ext uri="{FF2B5EF4-FFF2-40B4-BE49-F238E27FC236}">
                    <a16:creationId xmlns:a16="http://schemas.microsoft.com/office/drawing/2014/main" id="{9DC60700-1C4E-4CD5-96AB-EC5AA91C58BC}"/>
                  </a:ext>
                </a:extLst>
              </p:cNvPr>
              <p:cNvSpPr txBox="1"/>
              <p:nvPr/>
            </p:nvSpPr>
            <p:spPr>
              <a:xfrm>
                <a:off x="2433878"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sp>
            <p:nvSpPr>
              <p:cNvPr id="40" name="TextBox 39">
                <a:extLst>
                  <a:ext uri="{FF2B5EF4-FFF2-40B4-BE49-F238E27FC236}">
                    <a16:creationId xmlns:a16="http://schemas.microsoft.com/office/drawing/2014/main" id="{C887F488-97A9-49EC-A1E9-0FD2A63E3302}"/>
                  </a:ext>
                </a:extLst>
              </p:cNvPr>
              <p:cNvSpPr txBox="1"/>
              <p:nvPr/>
            </p:nvSpPr>
            <p:spPr>
              <a:xfrm>
                <a:off x="3068120"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sp>
            <p:nvSpPr>
              <p:cNvPr id="41" name="TextBox 40">
                <a:extLst>
                  <a:ext uri="{FF2B5EF4-FFF2-40B4-BE49-F238E27FC236}">
                    <a16:creationId xmlns:a16="http://schemas.microsoft.com/office/drawing/2014/main" id="{2BEA9927-30FC-4B26-AC2B-D5160551F835}"/>
                  </a:ext>
                </a:extLst>
              </p:cNvPr>
              <p:cNvSpPr txBox="1"/>
              <p:nvPr/>
            </p:nvSpPr>
            <p:spPr>
              <a:xfrm>
                <a:off x="5228121"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sp>
            <p:nvSpPr>
              <p:cNvPr id="42" name="TextBox 41">
                <a:extLst>
                  <a:ext uri="{FF2B5EF4-FFF2-40B4-BE49-F238E27FC236}">
                    <a16:creationId xmlns:a16="http://schemas.microsoft.com/office/drawing/2014/main" id="{50E4FA03-F6E5-4EE2-A5DD-33D02332749D}"/>
                  </a:ext>
                </a:extLst>
              </p:cNvPr>
              <p:cNvSpPr txBox="1"/>
              <p:nvPr/>
            </p:nvSpPr>
            <p:spPr>
              <a:xfrm>
                <a:off x="5851339" y="1836909"/>
                <a:ext cx="180000" cy="648000"/>
              </a:xfrm>
              <a:prstGeom prst="rect">
                <a:avLst/>
              </a:prstGeom>
              <a:noFill/>
            </p:spPr>
            <p:txBody>
              <a:bodyPr wrap="square" rtlCol="0" anchor="ctr" anchorCtr="0">
                <a:spAutoFit/>
              </a:bodyPr>
              <a:lstStyle/>
              <a:p>
                <a:pPr algn="ctr"/>
                <a:r>
                  <a:rPr lang="en-GB" sz="1600" dirty="0">
                    <a:latin typeface="Verdana" panose="020B0604030504040204" pitchFamily="34" charset="0"/>
                    <a:ea typeface="Verdana" panose="020B0604030504040204" pitchFamily="34" charset="0"/>
                  </a:rPr>
                  <a:t>●</a:t>
                </a:r>
                <a:endParaRPr lang="en-GB" sz="1600" dirty="0"/>
              </a:p>
            </p:txBody>
          </p:sp>
        </p:grpSp>
      </p:grpSp>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Prism rules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6" name="Text Placeholder 16"/>
          <p:cNvSpPr txBox="1">
            <a:spLocks/>
          </p:cNvSpPr>
          <p:nvPr/>
        </p:nvSpPr>
        <p:spPr>
          <a:xfrm>
            <a:off x="457200" y="863126"/>
            <a:ext cx="8285163" cy="876820"/>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1200"/>
              </a:spcAft>
              <a:buClrTx/>
              <a:buSzTx/>
              <a:buFont typeface="+mj-lt"/>
              <a:buNone/>
              <a:tabLst/>
              <a:defRPr/>
            </a:pPr>
            <a:r>
              <a:rPr kumimoji="0" lang="en-US"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Why does red light refract as it passes through the</a:t>
            </a:r>
            <a:r>
              <a:rPr lang="en-US" dirty="0"/>
              <a:t> prism?</a:t>
            </a:r>
            <a:endParaRPr kumimoji="0" lang="en-US"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4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Answers:</a:t>
            </a:r>
            <a:endParaRPr kumimoji="0" lang="en-US" sz="1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8" name="Rectangle 7">
            <a:extLst>
              <a:ext uri="{FF2B5EF4-FFF2-40B4-BE49-F238E27FC236}">
                <a16:creationId xmlns:a16="http://schemas.microsoft.com/office/drawing/2014/main" id="{DA246ADF-7950-422E-A992-3C718EC8744B}"/>
              </a:ext>
            </a:extLst>
          </p:cNvPr>
          <p:cNvSpPr/>
          <p:nvPr/>
        </p:nvSpPr>
        <p:spPr>
          <a:xfrm>
            <a:off x="2343878" y="1836909"/>
            <a:ext cx="180000" cy="64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6">
            <a:extLst>
              <a:ext uri="{FF2B5EF4-FFF2-40B4-BE49-F238E27FC236}">
                <a16:creationId xmlns:a16="http://schemas.microsoft.com/office/drawing/2014/main" id="{E368AE6F-B3FF-4FC3-AEA2-26E9E7D444CC}"/>
              </a:ext>
            </a:extLst>
          </p:cNvPr>
          <p:cNvCxnSpPr>
            <a:cxnSpLocks/>
            <a:stCxn id="10" idx="3"/>
            <a:endCxn id="35" idx="1"/>
          </p:cNvCxnSpPr>
          <p:nvPr/>
        </p:nvCxnSpPr>
        <p:spPr>
          <a:xfrm>
            <a:off x="2617200" y="2324736"/>
            <a:ext cx="454242" cy="744963"/>
          </a:xfrm>
          <a:prstGeom prst="line">
            <a:avLst/>
          </a:prstGeom>
          <a:ln w="38100" cap="rnd">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80B79176-6931-43AD-8844-E5BFA51F3AD6}"/>
              </a:ext>
            </a:extLst>
          </p:cNvPr>
          <p:cNvCxnSpPr>
            <a:cxnSpLocks/>
            <a:stCxn id="36" idx="3"/>
            <a:endCxn id="30" idx="1"/>
          </p:cNvCxnSpPr>
          <p:nvPr/>
        </p:nvCxnSpPr>
        <p:spPr>
          <a:xfrm flipV="1">
            <a:off x="5411443" y="2324736"/>
            <a:ext cx="443218" cy="744963"/>
          </a:xfrm>
          <a:prstGeom prst="line">
            <a:avLst/>
          </a:prstGeom>
          <a:ln w="38100" cap="rnd">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4A5AD8EF-A5CA-488E-A9B8-FC4B402F80C1}"/>
              </a:ext>
            </a:extLst>
          </p:cNvPr>
          <p:cNvCxnSpPr>
            <a:cxnSpLocks/>
            <a:stCxn id="34" idx="3"/>
          </p:cNvCxnSpPr>
          <p:nvPr/>
        </p:nvCxnSpPr>
        <p:spPr>
          <a:xfrm>
            <a:off x="2617200" y="3069699"/>
            <a:ext cx="443218" cy="763590"/>
          </a:xfrm>
          <a:prstGeom prst="line">
            <a:avLst/>
          </a:prstGeom>
          <a:ln w="38100" cap="rnd">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0DEDF337-4668-46B8-99FD-A48085F6426E}"/>
              </a:ext>
            </a:extLst>
          </p:cNvPr>
          <p:cNvCxnSpPr>
            <a:cxnSpLocks/>
            <a:stCxn id="41" idx="3"/>
            <a:endCxn id="42" idx="1"/>
          </p:cNvCxnSpPr>
          <p:nvPr/>
        </p:nvCxnSpPr>
        <p:spPr>
          <a:xfrm>
            <a:off x="5411443" y="3825787"/>
            <a:ext cx="443218" cy="0"/>
          </a:xfrm>
          <a:prstGeom prst="line">
            <a:avLst/>
          </a:prstGeom>
          <a:ln w="38100" cap="rnd">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37AF02B5-31C8-424B-BB01-AA462D203252}"/>
              </a:ext>
            </a:extLst>
          </p:cNvPr>
          <p:cNvCxnSpPr>
            <a:cxnSpLocks/>
            <a:endCxn id="28" idx="1"/>
          </p:cNvCxnSpPr>
          <p:nvPr/>
        </p:nvCxnSpPr>
        <p:spPr>
          <a:xfrm flipV="1">
            <a:off x="2617200" y="2324736"/>
            <a:ext cx="454242" cy="1508554"/>
          </a:xfrm>
          <a:prstGeom prst="line">
            <a:avLst/>
          </a:prstGeom>
          <a:ln w="38100" cap="rnd">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87B90270-AD45-44CB-AF0F-0C75BF3193A3}"/>
              </a:ext>
            </a:extLst>
          </p:cNvPr>
          <p:cNvCxnSpPr>
            <a:cxnSpLocks/>
            <a:stCxn id="37" idx="1"/>
            <a:endCxn id="29" idx="3"/>
          </p:cNvCxnSpPr>
          <p:nvPr/>
        </p:nvCxnSpPr>
        <p:spPr>
          <a:xfrm flipH="1" flipV="1">
            <a:off x="5411443" y="2324736"/>
            <a:ext cx="443218" cy="744963"/>
          </a:xfrm>
          <a:prstGeom prst="line">
            <a:avLst/>
          </a:prstGeom>
          <a:ln w="38100" cap="rnd">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3" name="Rounded Rectangle 18">
            <a:hlinkClick r:id="rId5" action="ppaction://hlinksldjump"/>
            <a:extLst>
              <a:ext uri="{FF2B5EF4-FFF2-40B4-BE49-F238E27FC236}">
                <a16:creationId xmlns:a16="http://schemas.microsoft.com/office/drawing/2014/main" id="{7DB079A2-FCD6-42B2-9DEE-DD328E29BF37}"/>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611302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500"/>
                                        <p:tgtEl>
                                          <p:spTgt spid="4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500"/>
                                        <p:tgtEl>
                                          <p:spTgt spid="5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500"/>
                                        <p:tgtEl>
                                          <p:spTgt spid="5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fade">
                                      <p:cBhvr>
                                        <p:cTn id="27" dur="500"/>
                                        <p:tgtEl>
                                          <p:spTgt spid="7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0"/>
                                        </p:tgtEl>
                                        <p:attrNameLst>
                                          <p:attrName>style.visibility</p:attrName>
                                        </p:attrNameLst>
                                      </p:cBhvr>
                                      <p:to>
                                        <p:strVal val="visible"/>
                                      </p:to>
                                    </p:set>
                                    <p:animEffect transition="in" filter="fade">
                                      <p:cBhvr>
                                        <p:cTn id="32"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B07F914-95E4-4C95-B102-555FD884F164}"/>
              </a:ext>
            </a:extLst>
          </p:cNvPr>
          <p:cNvPicPr>
            <a:picLocks noChangeAspect="1"/>
          </p:cNvPicPr>
          <p:nvPr/>
        </p:nvPicPr>
        <p:blipFill>
          <a:blip r:embed="rId3"/>
          <a:stretch>
            <a:fillRect/>
          </a:stretch>
        </p:blipFill>
        <p:spPr>
          <a:xfrm>
            <a:off x="1590" y="654448"/>
            <a:ext cx="9144000" cy="6203552"/>
          </a:xfrm>
          <a:prstGeom prst="rect">
            <a:avLst/>
          </a:prstGeom>
        </p:spPr>
      </p:pic>
      <p:sp>
        <p:nvSpPr>
          <p:cNvPr id="3" name="Title 1">
            <a:extLst>
              <a:ext uri="{FF2B5EF4-FFF2-40B4-BE49-F238E27FC236}">
                <a16:creationId xmlns:a16="http://schemas.microsoft.com/office/drawing/2014/main" id="{C383B909-D274-4D1C-86E1-43828B373AAE}"/>
              </a:ext>
            </a:extLst>
          </p:cNvPr>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Refraction blues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Text Placeholder 16">
            <a:extLst>
              <a:ext uri="{FF2B5EF4-FFF2-40B4-BE49-F238E27FC236}">
                <a16:creationId xmlns:a16="http://schemas.microsoft.com/office/drawing/2014/main" id="{2EB4D9EA-90E3-47E6-91F3-EA03033D19DC}"/>
              </a:ext>
            </a:extLst>
          </p:cNvPr>
          <p:cNvSpPr txBox="1">
            <a:spLocks/>
          </p:cNvSpPr>
          <p:nvPr/>
        </p:nvSpPr>
        <p:spPr>
          <a:xfrm>
            <a:off x="457200" y="863126"/>
            <a:ext cx="8285163" cy="97500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Blue light has a higher frequency than red light.</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It refracts more than red light when it enters a glass prism.</a:t>
            </a:r>
          </a:p>
        </p:txBody>
      </p:sp>
      <p:grpSp>
        <p:nvGrpSpPr>
          <p:cNvPr id="45" name="Group 44">
            <a:extLst>
              <a:ext uri="{FF2B5EF4-FFF2-40B4-BE49-F238E27FC236}">
                <a16:creationId xmlns:a16="http://schemas.microsoft.com/office/drawing/2014/main" id="{A7019544-8C3E-44C9-8CC6-3EB6DF85959B}"/>
              </a:ext>
            </a:extLst>
          </p:cNvPr>
          <p:cNvGrpSpPr/>
          <p:nvPr/>
        </p:nvGrpSpPr>
        <p:grpSpPr>
          <a:xfrm>
            <a:off x="1391246" y="1939764"/>
            <a:ext cx="6417069" cy="2978471"/>
            <a:chOff x="1391246" y="1939764"/>
            <a:chExt cx="6417069" cy="2978471"/>
          </a:xfrm>
        </p:grpSpPr>
        <p:grpSp>
          <p:nvGrpSpPr>
            <p:cNvPr id="24" name="Group 23">
              <a:extLst>
                <a:ext uri="{FF2B5EF4-FFF2-40B4-BE49-F238E27FC236}">
                  <a16:creationId xmlns:a16="http://schemas.microsoft.com/office/drawing/2014/main" id="{1929DE55-1A12-41D0-8073-97659E42380F}"/>
                </a:ext>
              </a:extLst>
            </p:cNvPr>
            <p:cNvGrpSpPr/>
            <p:nvPr/>
          </p:nvGrpSpPr>
          <p:grpSpPr>
            <a:xfrm>
              <a:off x="1391246" y="1939764"/>
              <a:ext cx="2700000" cy="2940869"/>
              <a:chOff x="1872000" y="2079000"/>
              <a:chExt cx="2700000" cy="2940869"/>
            </a:xfrm>
          </p:grpSpPr>
          <p:grpSp>
            <p:nvGrpSpPr>
              <p:cNvPr id="22" name="Group 21">
                <a:extLst>
                  <a:ext uri="{FF2B5EF4-FFF2-40B4-BE49-F238E27FC236}">
                    <a16:creationId xmlns:a16="http://schemas.microsoft.com/office/drawing/2014/main" id="{C37EA101-BBF9-427F-923B-E29E33DC4D8C}"/>
                  </a:ext>
                </a:extLst>
              </p:cNvPr>
              <p:cNvGrpSpPr/>
              <p:nvPr/>
            </p:nvGrpSpPr>
            <p:grpSpPr>
              <a:xfrm>
                <a:off x="2322095" y="2490537"/>
                <a:ext cx="1502193" cy="2529332"/>
                <a:chOff x="2322095" y="2490537"/>
                <a:chExt cx="1502193" cy="2529332"/>
              </a:xfrm>
            </p:grpSpPr>
            <p:grpSp>
              <p:nvGrpSpPr>
                <p:cNvPr id="18" name="Group 17">
                  <a:extLst>
                    <a:ext uri="{FF2B5EF4-FFF2-40B4-BE49-F238E27FC236}">
                      <a16:creationId xmlns:a16="http://schemas.microsoft.com/office/drawing/2014/main" id="{E044DB02-6E26-407B-8A63-C5D82BE606BD}"/>
                    </a:ext>
                  </a:extLst>
                </p:cNvPr>
                <p:cNvGrpSpPr/>
                <p:nvPr/>
              </p:nvGrpSpPr>
              <p:grpSpPr>
                <a:xfrm>
                  <a:off x="2322095" y="2490537"/>
                  <a:ext cx="1502193" cy="2529332"/>
                  <a:chOff x="2322095" y="2490537"/>
                  <a:chExt cx="1502193" cy="2529332"/>
                </a:xfrm>
              </p:grpSpPr>
              <p:cxnSp>
                <p:nvCxnSpPr>
                  <p:cNvPr id="13" name="Straight Connector 12">
                    <a:extLst>
                      <a:ext uri="{FF2B5EF4-FFF2-40B4-BE49-F238E27FC236}">
                        <a16:creationId xmlns:a16="http://schemas.microsoft.com/office/drawing/2014/main" id="{B9AF9591-C0B1-4687-A955-EDEE200DC1D8}"/>
                      </a:ext>
                    </a:extLst>
                  </p:cNvPr>
                  <p:cNvCxnSpPr>
                    <a:stCxn id="6" idx="2"/>
                  </p:cNvCxnSpPr>
                  <p:nvPr/>
                </p:nvCxnSpPr>
                <p:spPr>
                  <a:xfrm flipH="1" flipV="1">
                    <a:off x="2322095" y="2490537"/>
                    <a:ext cx="899906" cy="93895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BE378CC-ED07-406F-8AF0-8103FE34155B}"/>
                      </a:ext>
                    </a:extLst>
                  </p:cNvPr>
                  <p:cNvCxnSpPr>
                    <a:cxnSpLocks/>
                    <a:endCxn id="6" idx="2"/>
                  </p:cNvCxnSpPr>
                  <p:nvPr/>
                </p:nvCxnSpPr>
                <p:spPr>
                  <a:xfrm flipH="1" flipV="1">
                    <a:off x="3222001" y="3429489"/>
                    <a:ext cx="602287" cy="1590380"/>
                  </a:xfrm>
                  <a:prstGeom prst="line">
                    <a:avLst/>
                  </a:prstGeom>
                  <a:ln w="19050">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grpSp>
            <p:cxnSp>
              <p:nvCxnSpPr>
                <p:cNvPr id="19" name="Straight Connector 18">
                  <a:extLst>
                    <a:ext uri="{FF2B5EF4-FFF2-40B4-BE49-F238E27FC236}">
                      <a16:creationId xmlns:a16="http://schemas.microsoft.com/office/drawing/2014/main" id="{824CA5DC-36B0-4ABB-AA74-D04B4DCACED1}"/>
                    </a:ext>
                  </a:extLst>
                </p:cNvPr>
                <p:cNvCxnSpPr>
                  <a:cxnSpLocks/>
                </p:cNvCxnSpPr>
                <p:nvPr/>
              </p:nvCxnSpPr>
              <p:spPr>
                <a:xfrm flipH="1" flipV="1">
                  <a:off x="2322096" y="2490537"/>
                  <a:ext cx="525879" cy="547638"/>
                </a:xfrm>
                <a:prstGeom prst="line">
                  <a:avLst/>
                </a:prstGeom>
                <a:ln w="19050">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CE3D9293-6565-472E-AC42-DB484C51D9AE}"/>
                  </a:ext>
                </a:extLst>
              </p:cNvPr>
              <p:cNvGrpSpPr/>
              <p:nvPr/>
            </p:nvGrpSpPr>
            <p:grpSpPr>
              <a:xfrm>
                <a:off x="1872000" y="2079000"/>
                <a:ext cx="2700000" cy="2700000"/>
                <a:chOff x="1854119" y="1887576"/>
                <a:chExt cx="2700000" cy="2700000"/>
              </a:xfrm>
            </p:grpSpPr>
            <p:cxnSp>
              <p:nvCxnSpPr>
                <p:cNvPr id="10" name="Straight Connector 9">
                  <a:extLst>
                    <a:ext uri="{FF2B5EF4-FFF2-40B4-BE49-F238E27FC236}">
                      <a16:creationId xmlns:a16="http://schemas.microsoft.com/office/drawing/2014/main" id="{606227D0-B6F1-41AD-9F03-337797591106}"/>
                    </a:ext>
                  </a:extLst>
                </p:cNvPr>
                <p:cNvCxnSpPr/>
                <p:nvPr/>
              </p:nvCxnSpPr>
              <p:spPr>
                <a:xfrm>
                  <a:off x="3204119" y="2439809"/>
                  <a:ext cx="0" cy="1595535"/>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Chord 5">
                  <a:extLst>
                    <a:ext uri="{FF2B5EF4-FFF2-40B4-BE49-F238E27FC236}">
                      <a16:creationId xmlns:a16="http://schemas.microsoft.com/office/drawing/2014/main" id="{2AD41D14-5A01-4EB4-AE12-96E1F33C24EF}"/>
                    </a:ext>
                  </a:extLst>
                </p:cNvPr>
                <p:cNvSpPr/>
                <p:nvPr/>
              </p:nvSpPr>
              <p:spPr>
                <a:xfrm>
                  <a:off x="1854119" y="1887576"/>
                  <a:ext cx="2700000" cy="2700000"/>
                </a:xfrm>
                <a:prstGeom prst="chord">
                  <a:avLst>
                    <a:gd name="adj1" fmla="val 21596469"/>
                    <a:gd name="adj2" fmla="val 10793976"/>
                  </a:avLst>
                </a:prstGeom>
                <a:solidFill>
                  <a:schemeClr val="accent6">
                    <a:lumMod val="40000"/>
                    <a:lumOff val="60000"/>
                    <a:alpha val="40000"/>
                  </a:schemeClr>
                </a:solidFill>
                <a:ln w="31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43" name="Group 42">
              <a:extLst>
                <a:ext uri="{FF2B5EF4-FFF2-40B4-BE49-F238E27FC236}">
                  <a16:creationId xmlns:a16="http://schemas.microsoft.com/office/drawing/2014/main" id="{0D6D0966-ECC0-44F9-AC73-2163BD9EF271}"/>
                </a:ext>
              </a:extLst>
            </p:cNvPr>
            <p:cNvGrpSpPr/>
            <p:nvPr/>
          </p:nvGrpSpPr>
          <p:grpSpPr>
            <a:xfrm>
              <a:off x="5108315" y="1939764"/>
              <a:ext cx="2700000" cy="2978471"/>
              <a:chOff x="4876177" y="1958565"/>
              <a:chExt cx="2700000" cy="2978471"/>
            </a:xfrm>
          </p:grpSpPr>
          <p:grpSp>
            <p:nvGrpSpPr>
              <p:cNvPr id="42" name="Group 41">
                <a:extLst>
                  <a:ext uri="{FF2B5EF4-FFF2-40B4-BE49-F238E27FC236}">
                    <a16:creationId xmlns:a16="http://schemas.microsoft.com/office/drawing/2014/main" id="{5BBFE460-8DB6-477C-BDCB-14AC6919242B}"/>
                  </a:ext>
                </a:extLst>
              </p:cNvPr>
              <p:cNvGrpSpPr/>
              <p:nvPr/>
            </p:nvGrpSpPr>
            <p:grpSpPr>
              <a:xfrm>
                <a:off x="5326271" y="2370102"/>
                <a:ext cx="1369804" cy="2566934"/>
                <a:chOff x="5326271" y="2370102"/>
                <a:chExt cx="1369804" cy="2566934"/>
              </a:xfrm>
            </p:grpSpPr>
            <p:grpSp>
              <p:nvGrpSpPr>
                <p:cNvPr id="38" name="Group 37">
                  <a:extLst>
                    <a:ext uri="{FF2B5EF4-FFF2-40B4-BE49-F238E27FC236}">
                      <a16:creationId xmlns:a16="http://schemas.microsoft.com/office/drawing/2014/main" id="{AFD27526-682A-480C-824C-71CF0F18707B}"/>
                    </a:ext>
                  </a:extLst>
                </p:cNvPr>
                <p:cNvGrpSpPr/>
                <p:nvPr/>
              </p:nvGrpSpPr>
              <p:grpSpPr>
                <a:xfrm>
                  <a:off x="5326271" y="2370102"/>
                  <a:ext cx="899906" cy="938952"/>
                  <a:chOff x="5402199" y="2299266"/>
                  <a:chExt cx="899906" cy="938952"/>
                </a:xfrm>
              </p:grpSpPr>
              <p:cxnSp>
                <p:nvCxnSpPr>
                  <p:cNvPr id="34" name="Straight Connector 33">
                    <a:extLst>
                      <a:ext uri="{FF2B5EF4-FFF2-40B4-BE49-F238E27FC236}">
                        <a16:creationId xmlns:a16="http://schemas.microsoft.com/office/drawing/2014/main" id="{0D563E57-BC5F-4BCF-BB94-34B3684B1EDA}"/>
                      </a:ext>
                    </a:extLst>
                  </p:cNvPr>
                  <p:cNvCxnSpPr/>
                  <p:nvPr/>
                </p:nvCxnSpPr>
                <p:spPr>
                  <a:xfrm flipH="1" flipV="1">
                    <a:off x="5402199" y="2299266"/>
                    <a:ext cx="899906" cy="938952"/>
                  </a:xfrm>
                  <a:prstGeom prst="line">
                    <a:avLst/>
                  </a:prstGeom>
                  <a:ln w="19050">
                    <a:solidFill>
                      <a:srgbClr val="3737FF"/>
                    </a:solidFill>
                    <a:prstDash val="soli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70CC2008-7B33-4DCE-A352-F3666CB6B6FE}"/>
                      </a:ext>
                    </a:extLst>
                  </p:cNvPr>
                  <p:cNvCxnSpPr>
                    <a:cxnSpLocks/>
                  </p:cNvCxnSpPr>
                  <p:nvPr/>
                </p:nvCxnSpPr>
                <p:spPr>
                  <a:xfrm flipH="1" flipV="1">
                    <a:off x="5402199" y="2299266"/>
                    <a:ext cx="592201" cy="614710"/>
                  </a:xfrm>
                  <a:prstGeom prst="line">
                    <a:avLst/>
                  </a:prstGeom>
                  <a:ln w="19050">
                    <a:solidFill>
                      <a:srgbClr val="3737FF"/>
                    </a:solidFill>
                    <a:prstDash val="solid"/>
                    <a:headEnd type="arrow"/>
                    <a:tailEnd type="none"/>
                  </a:ln>
                </p:spPr>
                <p:style>
                  <a:lnRef idx="1">
                    <a:schemeClr val="accent1"/>
                  </a:lnRef>
                  <a:fillRef idx="0">
                    <a:schemeClr val="accent1"/>
                  </a:fillRef>
                  <a:effectRef idx="0">
                    <a:schemeClr val="accent1"/>
                  </a:effectRef>
                  <a:fontRef idx="minor">
                    <a:schemeClr val="tx1"/>
                  </a:fontRef>
                </p:style>
              </p:cxnSp>
            </p:grpSp>
            <p:cxnSp>
              <p:nvCxnSpPr>
                <p:cNvPr id="39" name="Straight Connector 38">
                  <a:extLst>
                    <a:ext uri="{FF2B5EF4-FFF2-40B4-BE49-F238E27FC236}">
                      <a16:creationId xmlns:a16="http://schemas.microsoft.com/office/drawing/2014/main" id="{B3A5E7AF-B340-47B4-A6C6-1E51A1D7C5E3}"/>
                    </a:ext>
                  </a:extLst>
                </p:cNvPr>
                <p:cNvCxnSpPr>
                  <a:cxnSpLocks/>
                  <a:endCxn id="29" idx="2"/>
                </p:cNvCxnSpPr>
                <p:nvPr/>
              </p:nvCxnSpPr>
              <p:spPr>
                <a:xfrm flipH="1" flipV="1">
                  <a:off x="6226178" y="3309054"/>
                  <a:ext cx="469897" cy="1627982"/>
                </a:xfrm>
                <a:prstGeom prst="line">
                  <a:avLst/>
                </a:prstGeom>
                <a:ln w="19050" cmpd="sng">
                  <a:solidFill>
                    <a:srgbClr val="3737FF"/>
                  </a:solidFill>
                  <a:prstDash val="solid"/>
                  <a:headEnd type="arrow"/>
                  <a:tailEnd type="none"/>
                </a:ln>
              </p:spPr>
              <p:style>
                <a:lnRef idx="1">
                  <a:schemeClr val="accent1"/>
                </a:lnRef>
                <a:fillRef idx="0">
                  <a:schemeClr val="accent1"/>
                </a:fillRef>
                <a:effectRef idx="0">
                  <a:schemeClr val="accent1"/>
                </a:effectRef>
                <a:fontRef idx="minor">
                  <a:schemeClr val="tx1"/>
                </a:fontRef>
              </p:style>
            </p:cxnSp>
          </p:grpSp>
          <p:grpSp>
            <p:nvGrpSpPr>
              <p:cNvPr id="25" name="Group 24">
                <a:extLst>
                  <a:ext uri="{FF2B5EF4-FFF2-40B4-BE49-F238E27FC236}">
                    <a16:creationId xmlns:a16="http://schemas.microsoft.com/office/drawing/2014/main" id="{608CBC31-4D0E-467E-BD91-401F10A163F9}"/>
                  </a:ext>
                </a:extLst>
              </p:cNvPr>
              <p:cNvGrpSpPr/>
              <p:nvPr/>
            </p:nvGrpSpPr>
            <p:grpSpPr>
              <a:xfrm>
                <a:off x="4876177" y="1958565"/>
                <a:ext cx="2700000" cy="2940869"/>
                <a:chOff x="1872000" y="2079000"/>
                <a:chExt cx="2700000" cy="2940869"/>
              </a:xfrm>
            </p:grpSpPr>
            <p:grpSp>
              <p:nvGrpSpPr>
                <p:cNvPr id="26" name="Group 25">
                  <a:extLst>
                    <a:ext uri="{FF2B5EF4-FFF2-40B4-BE49-F238E27FC236}">
                      <a16:creationId xmlns:a16="http://schemas.microsoft.com/office/drawing/2014/main" id="{B92E674C-03A1-421A-BA26-56DCD1AF5DD1}"/>
                    </a:ext>
                  </a:extLst>
                </p:cNvPr>
                <p:cNvGrpSpPr/>
                <p:nvPr/>
              </p:nvGrpSpPr>
              <p:grpSpPr>
                <a:xfrm>
                  <a:off x="2322095" y="2490537"/>
                  <a:ext cx="1502193" cy="2529332"/>
                  <a:chOff x="2322095" y="2490537"/>
                  <a:chExt cx="1502193" cy="2529332"/>
                </a:xfrm>
              </p:grpSpPr>
              <p:grpSp>
                <p:nvGrpSpPr>
                  <p:cNvPr id="30" name="Group 29">
                    <a:extLst>
                      <a:ext uri="{FF2B5EF4-FFF2-40B4-BE49-F238E27FC236}">
                        <a16:creationId xmlns:a16="http://schemas.microsoft.com/office/drawing/2014/main" id="{B9F9FBE3-8007-42DC-BEFD-7A0E2FA53E96}"/>
                      </a:ext>
                    </a:extLst>
                  </p:cNvPr>
                  <p:cNvGrpSpPr/>
                  <p:nvPr/>
                </p:nvGrpSpPr>
                <p:grpSpPr>
                  <a:xfrm>
                    <a:off x="2322095" y="2490537"/>
                    <a:ext cx="1502193" cy="2529332"/>
                    <a:chOff x="2322095" y="2490537"/>
                    <a:chExt cx="1502193" cy="2529332"/>
                  </a:xfrm>
                </p:grpSpPr>
                <p:cxnSp>
                  <p:nvCxnSpPr>
                    <p:cNvPr id="32" name="Straight Connector 31">
                      <a:extLst>
                        <a:ext uri="{FF2B5EF4-FFF2-40B4-BE49-F238E27FC236}">
                          <a16:creationId xmlns:a16="http://schemas.microsoft.com/office/drawing/2014/main" id="{130585DA-6A4C-4E3A-940B-53CB991B65C1}"/>
                        </a:ext>
                      </a:extLst>
                    </p:cNvPr>
                    <p:cNvCxnSpPr>
                      <a:stCxn id="29" idx="2"/>
                    </p:cNvCxnSpPr>
                    <p:nvPr/>
                  </p:nvCxnSpPr>
                  <p:spPr>
                    <a:xfrm flipH="1" flipV="1">
                      <a:off x="2322095" y="2490537"/>
                      <a:ext cx="899906" cy="938952"/>
                    </a:xfrm>
                    <a:prstGeom prst="line">
                      <a:avLst/>
                    </a:prstGeom>
                    <a:ln w="952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87D847D-3B97-493F-9C31-A0EF994693E1}"/>
                        </a:ext>
                      </a:extLst>
                    </p:cNvPr>
                    <p:cNvCxnSpPr>
                      <a:cxnSpLocks/>
                      <a:endCxn id="29" idx="2"/>
                    </p:cNvCxnSpPr>
                    <p:nvPr/>
                  </p:nvCxnSpPr>
                  <p:spPr>
                    <a:xfrm flipH="1" flipV="1">
                      <a:off x="3222001" y="3429489"/>
                      <a:ext cx="602287" cy="1590380"/>
                    </a:xfrm>
                    <a:prstGeom prst="line">
                      <a:avLst/>
                    </a:prstGeom>
                    <a:ln w="9525">
                      <a:solidFill>
                        <a:srgbClr val="FF0000"/>
                      </a:solidFill>
                      <a:prstDash val="dash"/>
                      <a:headEnd type="arrow"/>
                      <a:tailEnd type="none"/>
                    </a:ln>
                  </p:spPr>
                  <p:style>
                    <a:lnRef idx="1">
                      <a:schemeClr val="accent1"/>
                    </a:lnRef>
                    <a:fillRef idx="0">
                      <a:schemeClr val="accent1"/>
                    </a:fillRef>
                    <a:effectRef idx="0">
                      <a:schemeClr val="accent1"/>
                    </a:effectRef>
                    <a:fontRef idx="minor">
                      <a:schemeClr val="tx1"/>
                    </a:fontRef>
                  </p:style>
                </p:cxnSp>
              </p:grpSp>
              <p:cxnSp>
                <p:nvCxnSpPr>
                  <p:cNvPr id="31" name="Straight Connector 30">
                    <a:extLst>
                      <a:ext uri="{FF2B5EF4-FFF2-40B4-BE49-F238E27FC236}">
                        <a16:creationId xmlns:a16="http://schemas.microsoft.com/office/drawing/2014/main" id="{E23B7FB2-15D1-4C26-8DC3-D74B4B7B01BE}"/>
                      </a:ext>
                    </a:extLst>
                  </p:cNvPr>
                  <p:cNvCxnSpPr>
                    <a:cxnSpLocks/>
                  </p:cNvCxnSpPr>
                  <p:nvPr/>
                </p:nvCxnSpPr>
                <p:spPr>
                  <a:xfrm flipH="1" flipV="1">
                    <a:off x="2322096" y="2490537"/>
                    <a:ext cx="525879" cy="547638"/>
                  </a:xfrm>
                  <a:prstGeom prst="line">
                    <a:avLst/>
                  </a:prstGeom>
                  <a:ln w="9525">
                    <a:solidFill>
                      <a:srgbClr val="FF0000"/>
                    </a:solidFill>
                    <a:prstDash val="dash"/>
                    <a:headEnd type="arrow"/>
                    <a:tailEnd type="none"/>
                  </a:ln>
                </p:spPr>
                <p:style>
                  <a:lnRef idx="1">
                    <a:schemeClr val="accent1"/>
                  </a:lnRef>
                  <a:fillRef idx="0">
                    <a:schemeClr val="accent1"/>
                  </a:fillRef>
                  <a:effectRef idx="0">
                    <a:schemeClr val="accent1"/>
                  </a:effectRef>
                  <a:fontRef idx="minor">
                    <a:schemeClr val="tx1"/>
                  </a:fontRef>
                </p:style>
              </p:cxnSp>
            </p:grpSp>
            <p:grpSp>
              <p:nvGrpSpPr>
                <p:cNvPr id="27" name="Group 26">
                  <a:extLst>
                    <a:ext uri="{FF2B5EF4-FFF2-40B4-BE49-F238E27FC236}">
                      <a16:creationId xmlns:a16="http://schemas.microsoft.com/office/drawing/2014/main" id="{53290E10-82AE-4DD5-A252-3BF4AFC355D6}"/>
                    </a:ext>
                  </a:extLst>
                </p:cNvPr>
                <p:cNvGrpSpPr/>
                <p:nvPr/>
              </p:nvGrpSpPr>
              <p:grpSpPr>
                <a:xfrm>
                  <a:off x="1872000" y="2079000"/>
                  <a:ext cx="2700000" cy="2700000"/>
                  <a:chOff x="1854119" y="1887576"/>
                  <a:chExt cx="2700000" cy="2700000"/>
                </a:xfrm>
              </p:grpSpPr>
              <p:cxnSp>
                <p:nvCxnSpPr>
                  <p:cNvPr id="28" name="Straight Connector 27">
                    <a:extLst>
                      <a:ext uri="{FF2B5EF4-FFF2-40B4-BE49-F238E27FC236}">
                        <a16:creationId xmlns:a16="http://schemas.microsoft.com/office/drawing/2014/main" id="{9C9FA967-AD5E-482F-875E-9786892629F8}"/>
                      </a:ext>
                    </a:extLst>
                  </p:cNvPr>
                  <p:cNvCxnSpPr/>
                  <p:nvPr/>
                </p:nvCxnSpPr>
                <p:spPr>
                  <a:xfrm>
                    <a:off x="3204119" y="2439809"/>
                    <a:ext cx="0" cy="1595535"/>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Chord 28">
                    <a:extLst>
                      <a:ext uri="{FF2B5EF4-FFF2-40B4-BE49-F238E27FC236}">
                        <a16:creationId xmlns:a16="http://schemas.microsoft.com/office/drawing/2014/main" id="{2279CDBE-5858-4FBE-B11A-7C6460C1D634}"/>
                      </a:ext>
                    </a:extLst>
                  </p:cNvPr>
                  <p:cNvSpPr/>
                  <p:nvPr/>
                </p:nvSpPr>
                <p:spPr>
                  <a:xfrm>
                    <a:off x="1854119" y="1887576"/>
                    <a:ext cx="2700000" cy="2700000"/>
                  </a:xfrm>
                  <a:prstGeom prst="chord">
                    <a:avLst>
                      <a:gd name="adj1" fmla="val 21596469"/>
                      <a:gd name="adj2" fmla="val 10793976"/>
                    </a:avLst>
                  </a:prstGeom>
                  <a:solidFill>
                    <a:schemeClr val="accent6">
                      <a:lumMod val="40000"/>
                      <a:lumOff val="60000"/>
                      <a:alpha val="40000"/>
                    </a:schemeClr>
                  </a:solidFill>
                  <a:ln w="317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grpSp>
      </p:grpSp>
    </p:spTree>
    <p:extLst>
      <p:ext uri="{BB962C8B-B14F-4D97-AF65-F5344CB8AC3E}">
        <p14:creationId xmlns:p14="http://schemas.microsoft.com/office/powerpoint/2010/main" val="1869817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E572CFEC-CC80-4683-B985-A577E40CDA05}"/>
              </a:ext>
            </a:extLst>
          </p:cNvPr>
          <p:cNvPicPr>
            <a:picLocks noChangeAspect="1"/>
          </p:cNvPicPr>
          <p:nvPr/>
        </p:nvPicPr>
        <p:blipFill>
          <a:blip r:embed="rId3"/>
          <a:stretch>
            <a:fillRect/>
          </a:stretch>
        </p:blipFill>
        <p:spPr>
          <a:xfrm>
            <a:off x="0" y="651781"/>
            <a:ext cx="9144000" cy="6203552"/>
          </a:xfrm>
          <a:prstGeom prst="rect">
            <a:avLst/>
          </a:prstGeom>
        </p:spPr>
      </p:pic>
      <p:grpSp>
        <p:nvGrpSpPr>
          <p:cNvPr id="4" name="Group 3">
            <a:extLst>
              <a:ext uri="{FF2B5EF4-FFF2-40B4-BE49-F238E27FC236}">
                <a16:creationId xmlns:a16="http://schemas.microsoft.com/office/drawing/2014/main" id="{BD6B8FF8-7F3F-4829-8972-2B042AA1F0A7}"/>
              </a:ext>
            </a:extLst>
          </p:cNvPr>
          <p:cNvGrpSpPr/>
          <p:nvPr/>
        </p:nvGrpSpPr>
        <p:grpSpPr>
          <a:xfrm>
            <a:off x="6079231" y="277697"/>
            <a:ext cx="2706859" cy="2670279"/>
            <a:chOff x="6079231" y="277697"/>
            <a:chExt cx="2706859" cy="2670279"/>
          </a:xfrm>
        </p:grpSpPr>
        <p:sp>
          <p:nvSpPr>
            <p:cNvPr id="3" name="Rectangle 2">
              <a:extLst>
                <a:ext uri="{FF2B5EF4-FFF2-40B4-BE49-F238E27FC236}">
                  <a16:creationId xmlns:a16="http://schemas.microsoft.com/office/drawing/2014/main" id="{1CF6607B-D5E4-4C3F-9EFC-380098A33D32}"/>
                </a:ext>
              </a:extLst>
            </p:cNvPr>
            <p:cNvSpPr/>
            <p:nvPr/>
          </p:nvSpPr>
          <p:spPr>
            <a:xfrm rot="19021609">
              <a:off x="6802879" y="536085"/>
              <a:ext cx="217984" cy="3128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Rectangle 95">
              <a:extLst>
                <a:ext uri="{FF2B5EF4-FFF2-40B4-BE49-F238E27FC236}">
                  <a16:creationId xmlns:a16="http://schemas.microsoft.com/office/drawing/2014/main" id="{195B7F91-2A13-478D-B8BD-2C6E45E5535C}"/>
                </a:ext>
              </a:extLst>
            </p:cNvPr>
            <p:cNvSpPr/>
            <p:nvPr/>
          </p:nvSpPr>
          <p:spPr>
            <a:xfrm>
              <a:off x="7354455" y="491580"/>
              <a:ext cx="156410" cy="3128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 name="Picture 1">
              <a:extLst>
                <a:ext uri="{FF2B5EF4-FFF2-40B4-BE49-F238E27FC236}">
                  <a16:creationId xmlns:a16="http://schemas.microsoft.com/office/drawing/2014/main" id="{DE315AA3-FC21-4FB5-8147-D5C31FB79AD5}"/>
                </a:ext>
              </a:extLst>
            </p:cNvPr>
            <p:cNvPicPr>
              <a:picLocks noChangeAspect="1"/>
            </p:cNvPicPr>
            <p:nvPr/>
          </p:nvPicPr>
          <p:blipFill>
            <a:blip r:embed="rId4"/>
            <a:stretch>
              <a:fillRect/>
            </a:stretch>
          </p:blipFill>
          <p:spPr>
            <a:xfrm>
              <a:off x="6079231" y="277697"/>
              <a:ext cx="2706859" cy="2670279"/>
            </a:xfrm>
            <a:prstGeom prst="rect">
              <a:avLst/>
            </a:prstGeom>
          </p:spPr>
        </p:pic>
      </p:grpSp>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t>Refraction blues</a:t>
            </a:r>
            <a:endParaRPr lang="en-GB" dirty="0"/>
          </a:p>
        </p:txBody>
      </p:sp>
      <p:sp>
        <p:nvSpPr>
          <p:cNvPr id="12" name="Text Placeholder 16"/>
          <p:cNvSpPr txBox="1">
            <a:spLocks/>
          </p:cNvSpPr>
          <p:nvPr/>
        </p:nvSpPr>
        <p:spPr>
          <a:xfrm>
            <a:off x="307887" y="863125"/>
            <a:ext cx="5687471" cy="186737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defRPr/>
            </a:pPr>
            <a:r>
              <a:rPr lang="en-US" sz="1600" dirty="0"/>
              <a:t>Blue light has a higher frequency than red light.</a:t>
            </a:r>
          </a:p>
          <a:p>
            <a:pPr>
              <a:defRPr/>
            </a:pPr>
            <a:r>
              <a:rPr lang="en-US" sz="1600" dirty="0"/>
              <a:t>It refracts more than red light when it enters a glass prism.</a:t>
            </a:r>
          </a:p>
          <a:p>
            <a:pPr lvl="0">
              <a:defRPr/>
            </a:pPr>
            <a:endParaRPr lang="en-US" sz="1600" dirty="0"/>
          </a:p>
        </p:txBody>
      </p:sp>
      <p:sp>
        <p:nvSpPr>
          <p:cNvPr id="34" name="Rectangle 33"/>
          <p:cNvSpPr/>
          <p:nvPr/>
        </p:nvSpPr>
        <p:spPr>
          <a:xfrm>
            <a:off x="307887" y="4027056"/>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p:nvSpPr>
        <p:spPr>
          <a:xfrm>
            <a:off x="307887" y="4686874"/>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p:cNvSpPr/>
          <p:nvPr/>
        </p:nvSpPr>
        <p:spPr>
          <a:xfrm>
            <a:off x="307887" y="5346692"/>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345062" y="4114790"/>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40" name="TextBox 39"/>
          <p:cNvSpPr txBox="1"/>
          <p:nvPr/>
        </p:nvSpPr>
        <p:spPr>
          <a:xfrm>
            <a:off x="664238" y="4112461"/>
            <a:ext cx="5331120" cy="369332"/>
          </a:xfrm>
          <a:prstGeom prst="rect">
            <a:avLst/>
          </a:prstGeom>
          <a:noFill/>
        </p:spPr>
        <p:txBody>
          <a:bodyPr wrap="square" rtlCol="0" anchor="ctr" anchorCtr="0">
            <a:noAutofit/>
          </a:bodyPr>
          <a:lstStyle/>
          <a:p>
            <a:r>
              <a:rPr lang="en-GB" sz="1600" dirty="0">
                <a:latin typeface="Verdana" panose="020B0604030504040204" pitchFamily="34" charset="0"/>
                <a:ea typeface="Verdana" panose="020B0604030504040204" pitchFamily="34" charset="0"/>
              </a:rPr>
              <a:t>Blue light moves slower than red light in glass.</a:t>
            </a:r>
          </a:p>
        </p:txBody>
      </p:sp>
      <p:sp>
        <p:nvSpPr>
          <p:cNvPr id="41" name="TextBox 40"/>
          <p:cNvSpPr txBox="1"/>
          <p:nvPr/>
        </p:nvSpPr>
        <p:spPr>
          <a:xfrm>
            <a:off x="345062" y="4772208"/>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42" name="TextBox 41"/>
          <p:cNvSpPr txBox="1"/>
          <p:nvPr/>
        </p:nvSpPr>
        <p:spPr>
          <a:xfrm>
            <a:off x="664238" y="4769879"/>
            <a:ext cx="5331120" cy="369332"/>
          </a:xfrm>
          <a:prstGeom prst="rect">
            <a:avLst/>
          </a:prstGeom>
          <a:noFill/>
        </p:spPr>
        <p:txBody>
          <a:bodyPr wrap="square" rtlCol="0" anchor="ctr" anchorCtr="0">
            <a:noAutofit/>
          </a:bodyPr>
          <a:lstStyle/>
          <a:p>
            <a:r>
              <a:rPr lang="en-GB" sz="1600" dirty="0">
                <a:latin typeface="Verdana" panose="020B0604030504040204" pitchFamily="34" charset="0"/>
                <a:ea typeface="Verdana" panose="020B0604030504040204" pitchFamily="34" charset="0"/>
              </a:rPr>
              <a:t>Blue light moves slower than red light in air.</a:t>
            </a:r>
          </a:p>
        </p:txBody>
      </p:sp>
      <p:sp>
        <p:nvSpPr>
          <p:cNvPr id="43" name="TextBox 42"/>
          <p:cNvSpPr txBox="1"/>
          <p:nvPr/>
        </p:nvSpPr>
        <p:spPr>
          <a:xfrm>
            <a:off x="345062" y="5432026"/>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44" name="TextBox 43"/>
          <p:cNvSpPr txBox="1"/>
          <p:nvPr/>
        </p:nvSpPr>
        <p:spPr>
          <a:xfrm>
            <a:off x="664238" y="5429697"/>
            <a:ext cx="5331120" cy="369332"/>
          </a:xfrm>
          <a:prstGeom prst="rect">
            <a:avLst/>
          </a:prstGeom>
          <a:noFill/>
        </p:spPr>
        <p:txBody>
          <a:bodyPr wrap="square" rtlCol="0" anchor="ctr" anchorCtr="0">
            <a:noAutofit/>
          </a:bodyPr>
          <a:lstStyle/>
          <a:p>
            <a:r>
              <a:rPr lang="en-GB" sz="1600" dirty="0">
                <a:latin typeface="Verdana" panose="020B0604030504040204" pitchFamily="34" charset="0"/>
                <a:ea typeface="Verdana" panose="020B0604030504040204" pitchFamily="34" charset="0"/>
              </a:rPr>
              <a:t>The wavelength of blue light is shorter than that of red light.</a:t>
            </a:r>
          </a:p>
        </p:txBody>
      </p:sp>
      <p:grpSp>
        <p:nvGrpSpPr>
          <p:cNvPr id="73" name="Group 72"/>
          <p:cNvGrpSpPr/>
          <p:nvPr/>
        </p:nvGrpSpPr>
        <p:grpSpPr>
          <a:xfrm>
            <a:off x="6070289" y="4027056"/>
            <a:ext cx="2730061" cy="544860"/>
            <a:chOff x="5846013" y="2914258"/>
            <a:chExt cx="2954337" cy="544860"/>
          </a:xfrm>
        </p:grpSpPr>
        <p:sp>
          <p:nvSpPr>
            <p:cNvPr id="49" name="Rectangle 48"/>
            <p:cNvSpPr/>
            <p:nvPr/>
          </p:nvSpPr>
          <p:spPr>
            <a:xfrm>
              <a:off x="5846013" y="2914258"/>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p:cNvCxnSpPr/>
            <p:nvPr/>
          </p:nvCxnSpPr>
          <p:spPr>
            <a:xfrm>
              <a:off x="7323826" y="291425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584919" y="29189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8062087" y="291648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4" name="Group 73"/>
          <p:cNvGrpSpPr/>
          <p:nvPr/>
        </p:nvGrpSpPr>
        <p:grpSpPr>
          <a:xfrm>
            <a:off x="6070289" y="4686874"/>
            <a:ext cx="2730061" cy="544860"/>
            <a:chOff x="5846013" y="3574076"/>
            <a:chExt cx="2954337" cy="544860"/>
          </a:xfrm>
        </p:grpSpPr>
        <p:sp>
          <p:nvSpPr>
            <p:cNvPr id="51" name="Rectangle 50"/>
            <p:cNvSpPr/>
            <p:nvPr/>
          </p:nvSpPr>
          <p:spPr>
            <a:xfrm>
              <a:off x="5846013" y="3574076"/>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7" name="Straight Connector 56"/>
            <p:cNvCxnSpPr/>
            <p:nvPr/>
          </p:nvCxnSpPr>
          <p:spPr>
            <a:xfrm>
              <a:off x="7320305" y="35740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6581398" y="3578794"/>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8058566" y="357630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6070289" y="5346692"/>
            <a:ext cx="2730061" cy="549393"/>
            <a:chOff x="5846013" y="4233894"/>
            <a:chExt cx="2954337" cy="549393"/>
          </a:xfrm>
        </p:grpSpPr>
        <p:sp>
          <p:nvSpPr>
            <p:cNvPr id="52" name="Rectangle 51"/>
            <p:cNvSpPr/>
            <p:nvPr/>
          </p:nvSpPr>
          <p:spPr>
            <a:xfrm>
              <a:off x="5846013" y="4233894"/>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0" name="Straight Connector 59"/>
            <p:cNvCxnSpPr/>
            <p:nvPr/>
          </p:nvCxnSpPr>
          <p:spPr>
            <a:xfrm>
              <a:off x="7320305" y="423842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581398" y="424314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8058566" y="424065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6070289" y="3071758"/>
            <a:ext cx="2730061" cy="838779"/>
            <a:chOff x="5846013" y="2252879"/>
            <a:chExt cx="2954337" cy="544860"/>
          </a:xfrm>
        </p:grpSpPr>
        <p:sp>
          <p:nvSpPr>
            <p:cNvPr id="69" name="Rectangle 68"/>
            <p:cNvSpPr/>
            <p:nvPr/>
          </p:nvSpPr>
          <p:spPr>
            <a:xfrm>
              <a:off x="5846013" y="2252879"/>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0" name="Straight Connector 69"/>
            <p:cNvCxnSpPr/>
            <p:nvPr/>
          </p:nvCxnSpPr>
          <p:spPr>
            <a:xfrm>
              <a:off x="7323826" y="2252879"/>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6584919" y="225759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8062087" y="225510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sp>
        <p:nvSpPr>
          <p:cNvPr id="6" name="TextBox 5"/>
          <p:cNvSpPr txBox="1"/>
          <p:nvPr/>
        </p:nvSpPr>
        <p:spPr>
          <a:xfrm>
            <a:off x="6070289"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8" name="TextBox 77"/>
          <p:cNvSpPr txBox="1"/>
          <p:nvPr/>
        </p:nvSpPr>
        <p:spPr>
          <a:xfrm>
            <a:off x="6756237"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9" name="TextBox 78"/>
          <p:cNvSpPr txBox="1"/>
          <p:nvPr/>
        </p:nvSpPr>
        <p:spPr>
          <a:xfrm>
            <a:off x="7435318"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wrong</a:t>
            </a:r>
          </a:p>
        </p:txBody>
      </p:sp>
      <p:sp>
        <p:nvSpPr>
          <p:cNvPr id="80" name="TextBox 79"/>
          <p:cNvSpPr txBox="1"/>
          <p:nvPr/>
        </p:nvSpPr>
        <p:spPr>
          <a:xfrm>
            <a:off x="8118580" y="307544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wrong</a:t>
            </a:r>
          </a:p>
        </p:txBody>
      </p:sp>
      <p:sp>
        <p:nvSpPr>
          <p:cNvPr id="97" name="Text Placeholder 16">
            <a:extLst>
              <a:ext uri="{FF2B5EF4-FFF2-40B4-BE49-F238E27FC236}">
                <a16:creationId xmlns:a16="http://schemas.microsoft.com/office/drawing/2014/main" id="{0B7622D3-9F5E-4073-BBE2-F884327F36DB}"/>
              </a:ext>
            </a:extLst>
          </p:cNvPr>
          <p:cNvSpPr txBox="1">
            <a:spLocks/>
          </p:cNvSpPr>
          <p:nvPr/>
        </p:nvSpPr>
        <p:spPr>
          <a:xfrm>
            <a:off x="307887" y="2779945"/>
            <a:ext cx="5687471" cy="1275460"/>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spcAft>
                <a:spcPts val="600"/>
              </a:spcAft>
              <a:defRPr/>
            </a:pPr>
            <a:r>
              <a:rPr lang="en-US" dirty="0"/>
              <a:t>These statements are about the differences between red light and blue light.</a:t>
            </a:r>
          </a:p>
          <a:p>
            <a:pPr lvl="0">
              <a:defRPr/>
            </a:pPr>
            <a:r>
              <a:rPr lang="en-US" sz="1600" i="1" dirty="0"/>
              <a:t>What do you think about each one?</a:t>
            </a:r>
          </a:p>
          <a:p>
            <a:pPr lvl="0">
              <a:defRPr/>
            </a:pPr>
            <a:endParaRPr lang="en-US" sz="1600" dirty="0"/>
          </a:p>
        </p:txBody>
      </p:sp>
      <p:sp>
        <p:nvSpPr>
          <p:cNvPr id="45" name="Rounded Rectangle 18">
            <a:hlinkClick r:id="rId5" action="ppaction://hlinksldjump"/>
            <a:extLst>
              <a:ext uri="{FF2B5EF4-FFF2-40B4-BE49-F238E27FC236}">
                <a16:creationId xmlns:a16="http://schemas.microsoft.com/office/drawing/2014/main" id="{A2313721-5650-43D1-8BA0-2F726F4E8720}"/>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1903905261"/>
      </p:ext>
    </p:extLst>
  </p:cSld>
  <p:clrMapOvr>
    <a:masterClrMapping/>
  </p:clrMapOvr>
</p:sld>
</file>

<file path=ppt/theme/theme1.xml><?xml version="1.0" encoding="utf-8"?>
<a:theme xmlns:a="http://schemas.openxmlformats.org/drawingml/2006/main" name=".BEST_Template_Physics_Slides">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11BBCF9-A65E-4347-BD5C-6B94DE993761}" vid="{6804A4E1-6366-4CC1-BEDF-B1D1EE0BA69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.BEST_Template_Physics_Slides</Template>
  <TotalTime>285</TotalTime>
  <Words>3923</Words>
  <Application>Microsoft Office PowerPoint</Application>
  <PresentationFormat>On-screen Show (4:3)</PresentationFormat>
  <Paragraphs>414</Paragraphs>
  <Slides>27</Slides>
  <Notes>27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Arial Black</vt:lpstr>
      <vt:lpstr>Calibri</vt:lpstr>
      <vt:lpstr>Calibri Light</vt:lpstr>
      <vt:lpstr>Verdana</vt:lpstr>
      <vt:lpstr>.BEST_Template_Physics_Slides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Fairhurst</dc:creator>
  <cp:lastModifiedBy>Peter Fairhurst</cp:lastModifiedBy>
  <cp:revision>32</cp:revision>
  <dcterms:created xsi:type="dcterms:W3CDTF">2021-09-06T10:26:54Z</dcterms:created>
  <dcterms:modified xsi:type="dcterms:W3CDTF">2021-09-07T08:00:36Z</dcterms:modified>
</cp:coreProperties>
</file>